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6.xml" ContentType="application/vnd.openxmlformats-officedocument.presentationml.notesSlid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7.xml" ContentType="application/vnd.openxmlformats-officedocument.presentationml.notesSlid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8.xml" ContentType="application/vnd.openxmlformats-officedocument.presentationml.notesSlid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9.xml" ContentType="application/vnd.openxmlformats-officedocument.presentationml.notesSlide+xml"/>
  <Override PartName="/ppt/charts/chart21.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2.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0.xml" ContentType="application/vnd.openxmlformats-officedocument.presentationml.notesSlide+xml"/>
  <Override PartName="/ppt/charts/chart23.xml" ContentType="application/vnd.openxmlformats-officedocument.drawingml.chart+xml"/>
  <Override PartName="/ppt/charts/style21.xml" ContentType="application/vnd.ms-office.chartstyle+xml"/>
  <Override PartName="/ppt/charts/colors2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 id="2147483680" r:id="rId2"/>
  </p:sldMasterIdLst>
  <p:notesMasterIdLst>
    <p:notesMasterId r:id="rId14"/>
  </p:notesMasterIdLst>
  <p:handoutMasterIdLst>
    <p:handoutMasterId r:id="rId15"/>
  </p:handoutMasterIdLst>
  <p:sldIdLst>
    <p:sldId id="33548" r:id="rId3"/>
    <p:sldId id="428" r:id="rId4"/>
    <p:sldId id="411" r:id="rId5"/>
    <p:sldId id="436" r:id="rId6"/>
    <p:sldId id="437" r:id="rId7"/>
    <p:sldId id="388" r:id="rId8"/>
    <p:sldId id="438" r:id="rId9"/>
    <p:sldId id="439" r:id="rId10"/>
    <p:sldId id="393" r:id="rId11"/>
    <p:sldId id="394" r:id="rId12"/>
    <p:sldId id="33528" r:id="rId13"/>
  </p:sldIdLst>
  <p:sldSz cx="12192000" cy="6858000"/>
  <p:notesSz cx="6950075" cy="9236075"/>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8A93"/>
    <a:srgbClr val="FF9900"/>
    <a:srgbClr val="CC0000"/>
    <a:srgbClr val="38A3B5"/>
    <a:srgbClr val="3AA6B9"/>
    <a:srgbClr val="39A2B4"/>
    <a:srgbClr val="CC3300"/>
    <a:srgbClr val="FF3300"/>
    <a:srgbClr val="99CC00"/>
    <a:srgbClr val="F29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1EBBBCC-DAD2-459C-BE2E-F6DE35CF9A28}" styleName="Estilo oscuro 2 - Énfasis 3/Énfasis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44" autoAdjust="0"/>
    <p:restoredTop sz="86121" autoAdjust="0"/>
  </p:normalViewPr>
  <p:slideViewPr>
    <p:cSldViewPr snapToGrid="0">
      <p:cViewPr varScale="1">
        <p:scale>
          <a:sx n="107" d="100"/>
          <a:sy n="107" d="100"/>
        </p:scale>
        <p:origin x="726" y="102"/>
      </p:cViewPr>
      <p:guideLst>
        <p:guide orient="horz" pos="2160"/>
        <p:guide pos="3840"/>
      </p:guideLst>
    </p:cSldViewPr>
  </p:slideViewPr>
  <p:notesTextViewPr>
    <p:cViewPr>
      <p:scale>
        <a:sx n="1" d="1"/>
        <a:sy n="1" d="1"/>
      </p:scale>
      <p:origin x="0" y="0"/>
    </p:cViewPr>
  </p:notesTextViewPr>
  <p:sorterViewPr>
    <p:cViewPr>
      <p:scale>
        <a:sx n="100" d="100"/>
        <a:sy n="100" d="100"/>
      </p:scale>
      <p:origin x="0" y="-1068"/>
    </p:cViewPr>
  </p:sorterViewPr>
  <p:notesViewPr>
    <p:cSldViewPr snapToGrid="0">
      <p:cViewPr varScale="1">
        <p:scale>
          <a:sx n="59" d="100"/>
          <a:sy n="59" d="100"/>
        </p:scale>
        <p:origin x="3206" y="8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laudia\Documentos\Estad&#237;sticas\Exportaciones%20Intelvid\Archivos%20base\Exportaciones%20-%20Archivo%20Base.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Claudia\Documentos\Estad&#237;sticas\Exportaciones%20Intelvid\Archivos%20base\Exportaciones%20-%20Archivo%20Base.xlsx" TargetMode="External"/><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Claudia\Documentos\Estad&#237;sticas\Exportaciones%20Intelvid\Archivos%20base\Exportaciones%20-%20Archivo%20Base.xlsx" TargetMode="External"/><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Claudia\Documentos\Estad&#237;sticas\Exportaciones%20Intelvid\Archivos%20base\Exportaciones%20-%20Archivo%20Base.xlsx" TargetMode="External"/><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Claudia\Documentos\Estad&#237;sticas\Exportaciones%20Intelvid\Archivos%20base\Exportaciones%20-%20Archivo%20Base.xlsx" TargetMode="External"/><Relationship Id="rId2" Type="http://schemas.microsoft.com/office/2011/relationships/chartColorStyle" Target="colors11.xml"/><Relationship Id="rId1" Type="http://schemas.microsoft.com/office/2011/relationships/chartStyle" Target="style11.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Claudia\Documentos\Estad&#237;sticas\Exportaciones%20Intelvid\Archivos%20base\Exportaciones%20-%20Archivo%20Base.xlsx" TargetMode="External"/><Relationship Id="rId2" Type="http://schemas.microsoft.com/office/2011/relationships/chartColorStyle" Target="colors12.xml"/><Relationship Id="rId1" Type="http://schemas.microsoft.com/office/2011/relationships/chartStyle" Target="style12.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Claudia\Documentos\Estad&#237;sticas\Exportaciones%20Intelvid\Archivos%20base\Exportaciones%20-%20Archivo%20Base.xlsx" TargetMode="External"/><Relationship Id="rId2" Type="http://schemas.microsoft.com/office/2011/relationships/chartColorStyle" Target="colors13.xml"/><Relationship Id="rId1" Type="http://schemas.microsoft.com/office/2011/relationships/chartStyle" Target="style13.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Claudia\Documentos\Estad&#237;sticas\Exportaciones%20Intelvid\Archivos%20base\Exportaciones%20-%20Archivo%20Base.xlsx" TargetMode="External"/><Relationship Id="rId2" Type="http://schemas.microsoft.com/office/2011/relationships/chartColorStyle" Target="colors14.xml"/><Relationship Id="rId1" Type="http://schemas.microsoft.com/office/2011/relationships/chartStyle" Target="style14.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Claudia\Documentos\Estad&#237;sticas\Exportaciones%20Intelvid\Archivos%20base\Exportaciones%20-%20Archivo%20Base.xlsx" TargetMode="External"/><Relationship Id="rId2" Type="http://schemas.microsoft.com/office/2011/relationships/chartColorStyle" Target="colors15.xml"/><Relationship Id="rId1" Type="http://schemas.microsoft.com/office/2011/relationships/chartStyle" Target="style15.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Claudia\Documentos\Estad&#237;sticas\Exportaciones%20Intelvid\Archivos%20base\Exportaciones%20-%20Archivo%20Base.xlsx" TargetMode="External"/><Relationship Id="rId2" Type="http://schemas.microsoft.com/office/2011/relationships/chartColorStyle" Target="colors16.xml"/><Relationship Id="rId1" Type="http://schemas.microsoft.com/office/2011/relationships/chartStyle" Target="style16.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Claudia\Documentos\Estad&#237;sticas\Exportaciones%20Intelvid\Archivos%20base\Exportaciones%20-%20Archivo%20Base.xlsx" TargetMode="External"/><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1" Type="http://schemas.openxmlformats.org/officeDocument/2006/relationships/oleObject" Target="file:///C:\Users\Claudia\Documentos\Estad&#237;sticas\Exportaciones%20Intelvid\Archivos%20base\Exportaciones%20-%20Archivo%20Base.xlsx" TargetMode="External"/></Relationships>
</file>

<file path=ppt/charts/_rels/chart20.xml.rels><?xml version="1.0" encoding="UTF-8" standalone="yes"?>
<Relationships xmlns="http://schemas.openxmlformats.org/package/2006/relationships"><Relationship Id="rId3" Type="http://schemas.openxmlformats.org/officeDocument/2006/relationships/oleObject" Target="file:///C:\Users\Claudia\Documentos\Estad&#237;sticas\Exportaciones%20Intelvid\Archivos%20base\Exportaciones%20-%20Archivo%20Base.xlsx" TargetMode="External"/><Relationship Id="rId2" Type="http://schemas.microsoft.com/office/2011/relationships/chartColorStyle" Target="colors18.xml"/><Relationship Id="rId1" Type="http://schemas.microsoft.com/office/2011/relationships/chartStyle" Target="style18.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Claudia\Documentos\Estad&#237;sticas\Exportaciones%20Intelvid\Archivos%20base\Exportaciones%20-%20Archivo%20Base.xlsx" TargetMode="External"/><Relationship Id="rId2" Type="http://schemas.microsoft.com/office/2011/relationships/chartColorStyle" Target="colors19.xml"/><Relationship Id="rId1" Type="http://schemas.microsoft.com/office/2011/relationships/chartStyle" Target="style19.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Claudia\Documentos\Estad&#237;sticas\Exportaciones%20Intelvid\Archivos%20base\Exportaciones%20-%20Archivo%20Base.xlsx" TargetMode="External"/><Relationship Id="rId2" Type="http://schemas.microsoft.com/office/2011/relationships/chartColorStyle" Target="colors20.xml"/><Relationship Id="rId1" Type="http://schemas.microsoft.com/office/2011/relationships/chartStyle" Target="style20.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Claudia\Documentos\Estad&#237;sticas\Exportaciones%20Intelvid\Archivos%20base\Exportaciones%20-%20Archivo%20Base.xlsx" TargetMode="External"/><Relationship Id="rId2" Type="http://schemas.microsoft.com/office/2011/relationships/chartColorStyle" Target="colors21.xml"/><Relationship Id="rId1" Type="http://schemas.microsoft.com/office/2011/relationships/chartStyle" Target="style21.xml"/></Relationships>
</file>

<file path=ppt/charts/_rels/chart3.xml.rels><?xml version="1.0" encoding="UTF-8" standalone="yes"?>
<Relationships xmlns="http://schemas.openxmlformats.org/package/2006/relationships"><Relationship Id="rId1" Type="http://schemas.openxmlformats.org/officeDocument/2006/relationships/oleObject" Target="file:///C:\Users\Claudia\Documentos\Estad&#237;sticas\Exportaciones%20Intelvid\Archivos%20base\Exportaciones%20-%20Archivo%20Base.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C:\Users\Claudia\Documentos\Estad&#237;sticas\Exportaciones%20Intelvid\Archivos%20base\Exportaciones%20-%20Archivo%20Base.xlsx" TargetMode="External"/><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oleObject" Target="file:///C:\Users\Claudia\Documentos\Estad&#237;sticas\Exportaciones%20Intelvid\Archivos%20base\Exportaciones%20-%20Archivo%20Base.xlsx" TargetMode="External"/><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oleObject" Target="file:///C:\Users\Claudia\Documentos\Estad&#237;sticas\Exportaciones%20Intelvid\Archivos%20base\Exportaciones%20-%20Archivo%20Base.xlsx" TargetMode="External"/><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oleObject" Target="file:///C:\Users\Claudia\Documentos\Estad&#237;sticas\Exportaciones%20Intelvid\Archivos%20base\Exportaciones%20-%20Archivo%20Base.xlsx" TargetMode="External"/><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oleObject" Target="file:///C:\Users\Claudia\Documentos\Estad&#237;sticas\Exportaciones%20Intelvid\Archivos%20base\Exportaciones%20-%20Archivo%20Base.xlsx" TargetMode="External"/><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oleObject" Target="file:///C:\Users\Claudia\Documentos\Estad&#237;sticas\Exportaciones%20Intelvid\Archivos%20base\Exportaciones%20-%20Archivo%20Base.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barChart>
        <c:barDir val="col"/>
        <c:grouping val="stacked"/>
        <c:varyColors val="0"/>
        <c:ser>
          <c:idx val="0"/>
          <c:order val="0"/>
          <c:tx>
            <c:strRef>
              <c:f>Embotellado!$A$30</c:f>
              <c:strCache>
                <c:ptCount val="1"/>
                <c:pt idx="0">
                  <c:v>Volumen</c:v>
                </c:pt>
              </c:strCache>
            </c:strRef>
          </c:tx>
          <c:spPr>
            <a:solidFill>
              <a:schemeClr val="accent4"/>
            </a:solidFill>
            <a:ln>
              <a:noFill/>
            </a:ln>
            <a:effectLst/>
          </c:spPr>
          <c:invertIfNegative val="0"/>
          <c:cat>
            <c:strRef>
              <c:f>Embotellado!$B$29:$C$29</c:f>
              <c:strCache>
                <c:ptCount val="2"/>
                <c:pt idx="0">
                  <c:v>Mar.23 - Feb.24</c:v>
                </c:pt>
                <c:pt idx="1">
                  <c:v>Mar.24 - Feb.25</c:v>
                </c:pt>
              </c:strCache>
            </c:strRef>
          </c:cat>
          <c:val>
            <c:numRef>
              <c:f>Embotellado!$B$30:$C$30</c:f>
              <c:numCache>
                <c:formatCode>#,##0.0</c:formatCode>
                <c:ptCount val="2"/>
                <c:pt idx="0">
                  <c:v>42.845779999999998</c:v>
                </c:pt>
                <c:pt idx="1">
                  <c:v>46.614581000000001</c:v>
                </c:pt>
              </c:numCache>
            </c:numRef>
          </c:val>
          <c:extLst>
            <c:ext xmlns:c16="http://schemas.microsoft.com/office/drawing/2014/chart" uri="{C3380CC4-5D6E-409C-BE32-E72D297353CC}">
              <c16:uniqueId val="{00000000-7E2C-4DA2-8606-88FDBE8C5842}"/>
            </c:ext>
          </c:extLst>
        </c:ser>
        <c:dLbls>
          <c:showLegendKey val="0"/>
          <c:showVal val="0"/>
          <c:showCatName val="0"/>
          <c:showSerName val="0"/>
          <c:showPercent val="0"/>
          <c:showBubbleSize val="0"/>
        </c:dLbls>
        <c:gapWidth val="150"/>
        <c:overlap val="100"/>
        <c:axId val="-2058345208"/>
        <c:axId val="-2061622152"/>
      </c:barChart>
      <c:catAx>
        <c:axId val="-20583452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Candara" panose="020E0502030303020204" pitchFamily="34" charset="0"/>
                <a:ea typeface="+mn-ea"/>
                <a:cs typeface="+mn-cs"/>
              </a:defRPr>
            </a:pPr>
            <a:endParaRPr lang="es-CL"/>
          </a:p>
        </c:txPr>
        <c:crossAx val="-2061622152"/>
        <c:crosses val="autoZero"/>
        <c:auto val="1"/>
        <c:lblAlgn val="ctr"/>
        <c:lblOffset val="100"/>
        <c:noMultiLvlLbl val="0"/>
      </c:catAx>
      <c:valAx>
        <c:axId val="-2061622152"/>
        <c:scaling>
          <c:orientation val="minMax"/>
          <c:max val="60"/>
          <c:min val="0"/>
        </c:scaling>
        <c:delete val="1"/>
        <c:axPos val="l"/>
        <c:majorGridlines>
          <c:spPr>
            <a:ln w="9525" cap="flat" cmpd="sng" algn="ctr">
              <a:noFill/>
              <a:round/>
            </a:ln>
            <a:effectLst/>
          </c:spPr>
        </c:majorGridlines>
        <c:numFmt formatCode="#,##0.0" sourceLinked="1"/>
        <c:majorTickMark val="out"/>
        <c:minorTickMark val="none"/>
        <c:tickLblPos val="nextTo"/>
        <c:crossAx val="-205834520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800">
          <a:latin typeface="Candara" panose="020E0502030303020204" pitchFamily="34" charset="0"/>
        </a:defRPr>
      </a:pPr>
      <a:endParaRPr lang="es-C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166373375765099E-2"/>
          <c:y val="6.14035087719298E-2"/>
          <c:w val="0.89937108730368598"/>
          <c:h val="0.70001519546898705"/>
        </c:manualLayout>
      </c:layout>
      <c:barChart>
        <c:barDir val="col"/>
        <c:grouping val="stacked"/>
        <c:varyColors val="0"/>
        <c:ser>
          <c:idx val="0"/>
          <c:order val="0"/>
          <c:tx>
            <c:strRef>
              <c:f>Segmento!$A$38</c:f>
              <c:strCache>
                <c:ptCount val="1"/>
                <c:pt idx="0">
                  <c:v>US$ 0-20/caja</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Segmento!$B$28:$C$28</c:f>
              <c:strCache>
                <c:ptCount val="2"/>
                <c:pt idx="0">
                  <c:v>Acumulado 2024</c:v>
                </c:pt>
                <c:pt idx="1">
                  <c:v>Acumulado 2025</c:v>
                </c:pt>
              </c:strCache>
            </c:strRef>
          </c:cat>
          <c:val>
            <c:numRef>
              <c:f>Segmento!$B$38:$C$38</c:f>
              <c:numCache>
                <c:formatCode>#,##0.00</c:formatCode>
                <c:ptCount val="2"/>
                <c:pt idx="0">
                  <c:v>44.045279999999998</c:v>
                </c:pt>
                <c:pt idx="1">
                  <c:v>42.620891999999998</c:v>
                </c:pt>
              </c:numCache>
            </c:numRef>
          </c:val>
          <c:extLst>
            <c:ext xmlns:c16="http://schemas.microsoft.com/office/drawing/2014/chart" uri="{C3380CC4-5D6E-409C-BE32-E72D297353CC}">
              <c16:uniqueId val="{00000000-7EA8-4B4B-BABF-46F94FACB899}"/>
            </c:ext>
          </c:extLst>
        </c:ser>
        <c:ser>
          <c:idx val="1"/>
          <c:order val="1"/>
          <c:tx>
            <c:strRef>
              <c:f>Segmento!$A$39</c:f>
              <c:strCache>
                <c:ptCount val="1"/>
                <c:pt idx="0">
                  <c:v>US$ 20-30/caja</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Segmento!$B$28:$C$28</c:f>
              <c:strCache>
                <c:ptCount val="2"/>
                <c:pt idx="0">
                  <c:v>Acumulado 2024</c:v>
                </c:pt>
                <c:pt idx="1">
                  <c:v>Acumulado 2025</c:v>
                </c:pt>
              </c:strCache>
            </c:strRef>
          </c:cat>
          <c:val>
            <c:numRef>
              <c:f>Segmento!$B$39:$C$39</c:f>
              <c:numCache>
                <c:formatCode>#,##0.00</c:formatCode>
                <c:ptCount val="2"/>
                <c:pt idx="0">
                  <c:v>57.776656000000003</c:v>
                </c:pt>
                <c:pt idx="1">
                  <c:v>61.670319999999997</c:v>
                </c:pt>
              </c:numCache>
            </c:numRef>
          </c:val>
          <c:extLst>
            <c:ext xmlns:c16="http://schemas.microsoft.com/office/drawing/2014/chart" uri="{C3380CC4-5D6E-409C-BE32-E72D297353CC}">
              <c16:uniqueId val="{00000001-7EA8-4B4B-BABF-46F94FACB899}"/>
            </c:ext>
          </c:extLst>
        </c:ser>
        <c:ser>
          <c:idx val="2"/>
          <c:order val="2"/>
          <c:tx>
            <c:strRef>
              <c:f>Segmento!$A$40</c:f>
              <c:strCache>
                <c:ptCount val="1"/>
                <c:pt idx="0">
                  <c:v>US$ 30-40/caja</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Segmento!$B$28:$C$28</c:f>
              <c:strCache>
                <c:ptCount val="2"/>
                <c:pt idx="0">
                  <c:v>Acumulado 2024</c:v>
                </c:pt>
                <c:pt idx="1">
                  <c:v>Acumulado 2025</c:v>
                </c:pt>
              </c:strCache>
            </c:strRef>
          </c:cat>
          <c:val>
            <c:numRef>
              <c:f>Segmento!$B$40:$C$40</c:f>
              <c:numCache>
                <c:formatCode>#,##0.00</c:formatCode>
                <c:ptCount val="2"/>
                <c:pt idx="0">
                  <c:v>35.026656000000003</c:v>
                </c:pt>
                <c:pt idx="1">
                  <c:v>31.252369999999999</c:v>
                </c:pt>
              </c:numCache>
            </c:numRef>
          </c:val>
          <c:extLst>
            <c:ext xmlns:c16="http://schemas.microsoft.com/office/drawing/2014/chart" uri="{C3380CC4-5D6E-409C-BE32-E72D297353CC}">
              <c16:uniqueId val="{00000002-7EA8-4B4B-BABF-46F94FACB899}"/>
            </c:ext>
          </c:extLst>
        </c:ser>
        <c:ser>
          <c:idx val="3"/>
          <c:order val="3"/>
          <c:tx>
            <c:strRef>
              <c:f>Segmento!$A$41</c:f>
              <c:strCache>
                <c:ptCount val="1"/>
                <c:pt idx="0">
                  <c:v>US$ 40-50/caja</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Segmento!$B$28:$C$28</c:f>
              <c:strCache>
                <c:ptCount val="2"/>
                <c:pt idx="0">
                  <c:v>Acumulado 2024</c:v>
                </c:pt>
                <c:pt idx="1">
                  <c:v>Acumulado 2025</c:v>
                </c:pt>
              </c:strCache>
            </c:strRef>
          </c:cat>
          <c:val>
            <c:numRef>
              <c:f>Segmento!$B$41:$C$41</c:f>
              <c:numCache>
                <c:formatCode>#,##0.00</c:formatCode>
                <c:ptCount val="2"/>
                <c:pt idx="0">
                  <c:v>14.391482999999999</c:v>
                </c:pt>
                <c:pt idx="1">
                  <c:v>13.551011000000001</c:v>
                </c:pt>
              </c:numCache>
            </c:numRef>
          </c:val>
          <c:extLst>
            <c:ext xmlns:c16="http://schemas.microsoft.com/office/drawing/2014/chart" uri="{C3380CC4-5D6E-409C-BE32-E72D297353CC}">
              <c16:uniqueId val="{00000003-7EA8-4B4B-BABF-46F94FACB899}"/>
            </c:ext>
          </c:extLst>
        </c:ser>
        <c:ser>
          <c:idx val="4"/>
          <c:order val="4"/>
          <c:tx>
            <c:strRef>
              <c:f>Segmento!$A$42</c:f>
              <c:strCache>
                <c:ptCount val="1"/>
                <c:pt idx="0">
                  <c:v>US$ 50-60/caja</c:v>
                </c:pt>
              </c:strCache>
            </c:strRef>
          </c:tx>
          <c:spPr>
            <a:solidFill>
              <a:schemeClr val="accent5"/>
            </a:solidFill>
            <a:ln>
              <a:noFill/>
            </a:ln>
            <a:effectLst/>
          </c:spPr>
          <c:invertIfNegative val="0"/>
          <c:dLbls>
            <c:dLbl>
              <c:idx val="0"/>
              <c:layout>
                <c:manualLayout>
                  <c:x val="0"/>
                  <c:y val="-4.36137157237405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EA8-4B4B-BABF-46F94FACB899}"/>
                </c:ext>
              </c:extLst>
            </c:dLbl>
            <c:dLbl>
              <c:idx val="1"/>
              <c:layout>
                <c:manualLayout>
                  <c:x val="0"/>
                  <c:y val="-4.36137157237405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EA8-4B4B-BABF-46F94FACB899}"/>
                </c:ext>
              </c:extLst>
            </c:dLbl>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Segmento!$B$28:$C$28</c:f>
              <c:strCache>
                <c:ptCount val="2"/>
                <c:pt idx="0">
                  <c:v>Acumulado 2024</c:v>
                </c:pt>
                <c:pt idx="1">
                  <c:v>Acumulado 2025</c:v>
                </c:pt>
              </c:strCache>
            </c:strRef>
          </c:cat>
          <c:val>
            <c:numRef>
              <c:f>Segmento!$B$42:$C$42</c:f>
              <c:numCache>
                <c:formatCode>#,##0.00</c:formatCode>
                <c:ptCount val="2"/>
                <c:pt idx="0">
                  <c:v>7.721978</c:v>
                </c:pt>
                <c:pt idx="1">
                  <c:v>4.7980320000000001</c:v>
                </c:pt>
              </c:numCache>
            </c:numRef>
          </c:val>
          <c:extLst>
            <c:ext xmlns:c16="http://schemas.microsoft.com/office/drawing/2014/chart" uri="{C3380CC4-5D6E-409C-BE32-E72D297353CC}">
              <c16:uniqueId val="{00000006-7EA8-4B4B-BABF-46F94FACB899}"/>
            </c:ext>
          </c:extLst>
        </c:ser>
        <c:ser>
          <c:idx val="5"/>
          <c:order val="5"/>
          <c:tx>
            <c:strRef>
              <c:f>Segmento!$A$43</c:f>
              <c:strCache>
                <c:ptCount val="1"/>
                <c:pt idx="0">
                  <c:v>&gt;US$ 60/caja</c:v>
                </c:pt>
              </c:strCache>
            </c:strRef>
          </c:tx>
          <c:spPr>
            <a:solidFill>
              <a:schemeClr val="accent6"/>
            </a:solidFill>
            <a:ln>
              <a:noFill/>
            </a:ln>
            <a:effectLst/>
          </c:spPr>
          <c:invertIfNegative val="0"/>
          <c:dLbls>
            <c:dLbl>
              <c:idx val="0"/>
              <c:layout>
                <c:manualLayout>
                  <c:x val="0"/>
                  <c:y val="-6.92579247843440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EA8-4B4B-BABF-46F94FACB899}"/>
                </c:ext>
              </c:extLst>
            </c:dLbl>
            <c:dLbl>
              <c:idx val="1"/>
              <c:layout>
                <c:manualLayout>
                  <c:x val="-8.3856458529966706E-17"/>
                  <c:y val="-7.79808447451955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EA8-4B4B-BABF-46F94FACB899}"/>
                </c:ext>
              </c:extLst>
            </c:dLbl>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Segmento!$B$28:$C$28</c:f>
              <c:strCache>
                <c:ptCount val="2"/>
                <c:pt idx="0">
                  <c:v>Acumulado 2024</c:v>
                </c:pt>
                <c:pt idx="1">
                  <c:v>Acumulado 2025</c:v>
                </c:pt>
              </c:strCache>
            </c:strRef>
          </c:cat>
          <c:val>
            <c:numRef>
              <c:f>Segmento!$B$43:$C$43</c:f>
              <c:numCache>
                <c:formatCode>#,##0.00</c:formatCode>
                <c:ptCount val="2"/>
                <c:pt idx="0">
                  <c:v>33.868735999999998</c:v>
                </c:pt>
                <c:pt idx="1">
                  <c:v>26.279509999999998</c:v>
                </c:pt>
              </c:numCache>
            </c:numRef>
          </c:val>
          <c:extLst>
            <c:ext xmlns:c16="http://schemas.microsoft.com/office/drawing/2014/chart" uri="{C3380CC4-5D6E-409C-BE32-E72D297353CC}">
              <c16:uniqueId val="{00000009-7EA8-4B4B-BABF-46F94FACB899}"/>
            </c:ext>
          </c:extLst>
        </c:ser>
        <c:dLbls>
          <c:showLegendKey val="0"/>
          <c:showVal val="0"/>
          <c:showCatName val="0"/>
          <c:showSerName val="0"/>
          <c:showPercent val="0"/>
          <c:showBubbleSize val="0"/>
        </c:dLbls>
        <c:gapWidth val="150"/>
        <c:overlap val="100"/>
        <c:axId val="-2060955352"/>
        <c:axId val="-2060951864"/>
      </c:barChart>
      <c:catAx>
        <c:axId val="-2060955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crossAx val="-2060951864"/>
        <c:crosses val="autoZero"/>
        <c:auto val="1"/>
        <c:lblAlgn val="ctr"/>
        <c:lblOffset val="0"/>
        <c:noMultiLvlLbl val="0"/>
      </c:catAx>
      <c:valAx>
        <c:axId val="-2060951864"/>
        <c:scaling>
          <c:orientation val="minMax"/>
        </c:scaling>
        <c:delete val="1"/>
        <c:axPos val="l"/>
        <c:numFmt formatCode="#,##0.00" sourceLinked="1"/>
        <c:majorTickMark val="none"/>
        <c:minorTickMark val="none"/>
        <c:tickLblPos val="nextTo"/>
        <c:crossAx val="-206095535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solidFill>
            <a:schemeClr val="accent1">
              <a:lumMod val="20000"/>
              <a:lumOff val="80000"/>
            </a:schemeClr>
          </a:solidFill>
          <a:latin typeface="Candara" panose="020E0502030303020204" pitchFamily="34" charset="0"/>
        </a:defRPr>
      </a:pPr>
      <a:endParaRPr lang="es-C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6068477304927E-2"/>
          <c:y val="3.2584615931679051E-2"/>
          <c:w val="0.43388335893290703"/>
          <c:h val="0.61025762595342947"/>
        </c:manualLayout>
      </c:layout>
      <c:barChart>
        <c:barDir val="col"/>
        <c:grouping val="stacked"/>
        <c:varyColors val="0"/>
        <c:ser>
          <c:idx val="0"/>
          <c:order val="0"/>
          <c:tx>
            <c:strRef>
              <c:f>Segmento!$A$50</c:f>
              <c:strCache>
                <c:ptCount val="1"/>
                <c:pt idx="0">
                  <c:v>&lt;US$ 20/caja</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Segmento!$B$49:$C$49</c:f>
              <c:strCache>
                <c:ptCount val="2"/>
                <c:pt idx="0">
                  <c:v>Mar.23 - Feb.24</c:v>
                </c:pt>
                <c:pt idx="1">
                  <c:v>Mar.24 - Feb.25</c:v>
                </c:pt>
              </c:strCache>
            </c:strRef>
          </c:cat>
          <c:val>
            <c:numRef>
              <c:f>Segmento!$B$50:$C$50</c:f>
              <c:numCache>
                <c:formatCode>#,##0.00</c:formatCode>
                <c:ptCount val="2"/>
                <c:pt idx="0">
                  <c:v>16.206766999999999</c:v>
                </c:pt>
                <c:pt idx="1">
                  <c:v>19.062614</c:v>
                </c:pt>
              </c:numCache>
            </c:numRef>
          </c:val>
          <c:extLst>
            <c:ext xmlns:c16="http://schemas.microsoft.com/office/drawing/2014/chart" uri="{C3380CC4-5D6E-409C-BE32-E72D297353CC}">
              <c16:uniqueId val="{00000000-0A2E-4B9B-A426-D28D9C6F57D8}"/>
            </c:ext>
          </c:extLst>
        </c:ser>
        <c:ser>
          <c:idx val="1"/>
          <c:order val="1"/>
          <c:tx>
            <c:strRef>
              <c:f>Segmento!$A$51</c:f>
              <c:strCache>
                <c:ptCount val="1"/>
                <c:pt idx="0">
                  <c:v>US$ 20-30/caja</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Segmento!$B$49:$C$49</c:f>
              <c:strCache>
                <c:ptCount val="2"/>
                <c:pt idx="0">
                  <c:v>Mar.23 - Feb.24</c:v>
                </c:pt>
                <c:pt idx="1">
                  <c:v>Mar.24 - Feb.25</c:v>
                </c:pt>
              </c:strCache>
            </c:strRef>
          </c:cat>
          <c:val>
            <c:numRef>
              <c:f>Segmento!$B$51:$C$51</c:f>
              <c:numCache>
                <c:formatCode>#,##0.00</c:formatCode>
                <c:ptCount val="2"/>
                <c:pt idx="0">
                  <c:v>15.289781</c:v>
                </c:pt>
                <c:pt idx="1">
                  <c:v>16.580994</c:v>
                </c:pt>
              </c:numCache>
            </c:numRef>
          </c:val>
          <c:extLst>
            <c:ext xmlns:c16="http://schemas.microsoft.com/office/drawing/2014/chart" uri="{C3380CC4-5D6E-409C-BE32-E72D297353CC}">
              <c16:uniqueId val="{00000001-0A2E-4B9B-A426-D28D9C6F57D8}"/>
            </c:ext>
          </c:extLst>
        </c:ser>
        <c:ser>
          <c:idx val="2"/>
          <c:order val="2"/>
          <c:tx>
            <c:strRef>
              <c:f>Segmento!$A$52</c:f>
              <c:strCache>
                <c:ptCount val="1"/>
                <c:pt idx="0">
                  <c:v>US$ 30-40/caja</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Segmento!$B$49:$C$49</c:f>
              <c:strCache>
                <c:ptCount val="2"/>
                <c:pt idx="0">
                  <c:v>Mar.23 - Feb.24</c:v>
                </c:pt>
                <c:pt idx="1">
                  <c:v>Mar.24 - Feb.25</c:v>
                </c:pt>
              </c:strCache>
            </c:strRef>
          </c:cat>
          <c:val>
            <c:numRef>
              <c:f>Segmento!$B$52:$C$52</c:f>
              <c:numCache>
                <c:formatCode>#,##0.00</c:formatCode>
                <c:ptCount val="2"/>
                <c:pt idx="0">
                  <c:v>6.2837550000000002</c:v>
                </c:pt>
                <c:pt idx="1">
                  <c:v>6.0180404999999997</c:v>
                </c:pt>
              </c:numCache>
            </c:numRef>
          </c:val>
          <c:extLst>
            <c:ext xmlns:c16="http://schemas.microsoft.com/office/drawing/2014/chart" uri="{C3380CC4-5D6E-409C-BE32-E72D297353CC}">
              <c16:uniqueId val="{00000002-0A2E-4B9B-A426-D28D9C6F57D8}"/>
            </c:ext>
          </c:extLst>
        </c:ser>
        <c:ser>
          <c:idx val="3"/>
          <c:order val="3"/>
          <c:tx>
            <c:strRef>
              <c:f>Segmento!$A$53</c:f>
              <c:strCache>
                <c:ptCount val="1"/>
                <c:pt idx="0">
                  <c:v>US$ 40-50/caja</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Segmento!$B$49:$C$49</c:f>
              <c:strCache>
                <c:ptCount val="2"/>
                <c:pt idx="0">
                  <c:v>Mar.23 - Feb.24</c:v>
                </c:pt>
                <c:pt idx="1">
                  <c:v>Mar.24 - Feb.25</c:v>
                </c:pt>
              </c:strCache>
            </c:strRef>
          </c:cat>
          <c:val>
            <c:numRef>
              <c:f>Segmento!$B$53:$C$53</c:f>
              <c:numCache>
                <c:formatCode>#,##0.00</c:formatCode>
                <c:ptCount val="2"/>
                <c:pt idx="0">
                  <c:v>2.2901297500000002</c:v>
                </c:pt>
                <c:pt idx="1">
                  <c:v>2.3916499999999998</c:v>
                </c:pt>
              </c:numCache>
            </c:numRef>
          </c:val>
          <c:extLst>
            <c:ext xmlns:c16="http://schemas.microsoft.com/office/drawing/2014/chart" uri="{C3380CC4-5D6E-409C-BE32-E72D297353CC}">
              <c16:uniqueId val="{00000003-0A2E-4B9B-A426-D28D9C6F57D8}"/>
            </c:ext>
          </c:extLst>
        </c:ser>
        <c:ser>
          <c:idx val="4"/>
          <c:order val="4"/>
          <c:tx>
            <c:strRef>
              <c:f>Segmento!$A$54</c:f>
              <c:strCache>
                <c:ptCount val="1"/>
                <c:pt idx="0">
                  <c:v>US$ 50-60/caja</c:v>
                </c:pt>
              </c:strCache>
            </c:strRef>
          </c:tx>
          <c:spPr>
            <a:solidFill>
              <a:schemeClr val="accent5"/>
            </a:solidFill>
            <a:ln>
              <a:noFill/>
            </a:ln>
            <a:effectLst/>
          </c:spPr>
          <c:invertIfNegative val="0"/>
          <c:dLbls>
            <c:dLbl>
              <c:idx val="0"/>
              <c:layout>
                <c:manualLayout>
                  <c:x val="0"/>
                  <c:y val="-3.05343511450382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A2E-4B9B-A426-D28D9C6F57D8}"/>
                </c:ext>
              </c:extLst>
            </c:dLbl>
            <c:dLbl>
              <c:idx val="1"/>
              <c:layout>
                <c:manualLayout>
                  <c:x val="0"/>
                  <c:y val="-3.05343511450382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A2E-4B9B-A426-D28D9C6F57D8}"/>
                </c:ext>
              </c:extLst>
            </c:dLbl>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Segmento!$B$49:$C$49</c:f>
              <c:strCache>
                <c:ptCount val="2"/>
                <c:pt idx="0">
                  <c:v>Mar.23 - Feb.24</c:v>
                </c:pt>
                <c:pt idx="1">
                  <c:v>Mar.24 - Feb.25</c:v>
                </c:pt>
              </c:strCache>
            </c:strRef>
          </c:cat>
          <c:val>
            <c:numRef>
              <c:f>Segmento!$B$54:$C$54</c:f>
              <c:numCache>
                <c:formatCode>#,##0.00</c:formatCode>
                <c:ptCount val="2"/>
                <c:pt idx="0">
                  <c:v>0.93500193999999992</c:v>
                </c:pt>
                <c:pt idx="1">
                  <c:v>0.94014061999999998</c:v>
                </c:pt>
              </c:numCache>
            </c:numRef>
          </c:val>
          <c:extLst>
            <c:ext xmlns:c16="http://schemas.microsoft.com/office/drawing/2014/chart" uri="{C3380CC4-5D6E-409C-BE32-E72D297353CC}">
              <c16:uniqueId val="{00000006-0A2E-4B9B-A426-D28D9C6F57D8}"/>
            </c:ext>
          </c:extLst>
        </c:ser>
        <c:ser>
          <c:idx val="5"/>
          <c:order val="5"/>
          <c:tx>
            <c:strRef>
              <c:f>Segmento!$A$55</c:f>
              <c:strCache>
                <c:ptCount val="1"/>
                <c:pt idx="0">
                  <c:v>&gt;US$ 60/caja</c:v>
                </c:pt>
              </c:strCache>
            </c:strRef>
          </c:tx>
          <c:spPr>
            <a:solidFill>
              <a:schemeClr val="accent6"/>
            </a:solidFill>
            <a:ln>
              <a:noFill/>
            </a:ln>
            <a:effectLst/>
          </c:spPr>
          <c:invertIfNegative val="0"/>
          <c:dLbls>
            <c:dLbl>
              <c:idx val="0"/>
              <c:layout>
                <c:manualLayout>
                  <c:x val="0"/>
                  <c:y val="-7.63358778625953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A2E-4B9B-A426-D28D9C6F57D8}"/>
                </c:ext>
              </c:extLst>
            </c:dLbl>
            <c:dLbl>
              <c:idx val="1"/>
              <c:layout>
                <c:manualLayout>
                  <c:x val="0"/>
                  <c:y val="-6.10687022900762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A2E-4B9B-A426-D28D9C6F57D8}"/>
                </c:ext>
              </c:extLst>
            </c:dLbl>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Segmento!$B$49:$C$49</c:f>
              <c:strCache>
                <c:ptCount val="2"/>
                <c:pt idx="0">
                  <c:v>Mar.23 - Feb.24</c:v>
                </c:pt>
                <c:pt idx="1">
                  <c:v>Mar.24 - Feb.25</c:v>
                </c:pt>
              </c:strCache>
            </c:strRef>
          </c:cat>
          <c:val>
            <c:numRef>
              <c:f>Segmento!$B$55:$C$55</c:f>
              <c:numCache>
                <c:formatCode>#,##0.00</c:formatCode>
                <c:ptCount val="2"/>
                <c:pt idx="0">
                  <c:v>1.83984612</c:v>
                </c:pt>
                <c:pt idx="1">
                  <c:v>1.62114275</c:v>
                </c:pt>
              </c:numCache>
            </c:numRef>
          </c:val>
          <c:extLst>
            <c:ext xmlns:c16="http://schemas.microsoft.com/office/drawing/2014/chart" uri="{C3380CC4-5D6E-409C-BE32-E72D297353CC}">
              <c16:uniqueId val="{00000009-0A2E-4B9B-A426-D28D9C6F57D8}"/>
            </c:ext>
          </c:extLst>
        </c:ser>
        <c:dLbls>
          <c:showLegendKey val="0"/>
          <c:showVal val="0"/>
          <c:showCatName val="0"/>
          <c:showSerName val="0"/>
          <c:showPercent val="0"/>
          <c:showBubbleSize val="0"/>
        </c:dLbls>
        <c:gapWidth val="150"/>
        <c:overlap val="100"/>
        <c:axId val="-2051375768"/>
        <c:axId val="-2051372248"/>
      </c:barChart>
      <c:catAx>
        <c:axId val="-2051375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crossAx val="-2051372248"/>
        <c:crosses val="autoZero"/>
        <c:auto val="1"/>
        <c:lblAlgn val="ctr"/>
        <c:lblOffset val="0"/>
        <c:noMultiLvlLbl val="0"/>
      </c:catAx>
      <c:valAx>
        <c:axId val="-2051372248"/>
        <c:scaling>
          <c:orientation val="minMax"/>
        </c:scaling>
        <c:delete val="1"/>
        <c:axPos val="l"/>
        <c:numFmt formatCode="#,##0.00" sourceLinked="1"/>
        <c:majorTickMark val="none"/>
        <c:minorTickMark val="none"/>
        <c:tickLblPos val="nextTo"/>
        <c:crossAx val="-2051375768"/>
        <c:crosses val="autoZero"/>
        <c:crossBetween val="between"/>
      </c:valAx>
      <c:spPr>
        <a:noFill/>
        <a:ln>
          <a:noFill/>
        </a:ln>
        <a:effectLst/>
      </c:spPr>
    </c:plotArea>
    <c:legend>
      <c:legendPos val="b"/>
      <c:layout>
        <c:manualLayout>
          <c:xMode val="edge"/>
          <c:yMode val="edge"/>
          <c:x val="1.06306984975397E-2"/>
          <c:y val="0.81976561069401199"/>
          <c:w val="0.97489859222142705"/>
          <c:h val="0.1802343893059880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legend>
    <c:plotVisOnly val="1"/>
    <c:dispBlanksAs val="gap"/>
    <c:showDLblsOverMax val="0"/>
  </c:chart>
  <c:spPr>
    <a:noFill/>
    <a:ln w="9525" cap="flat" cmpd="sng" algn="ctr">
      <a:noFill/>
      <a:round/>
    </a:ln>
    <a:effectLst/>
  </c:spPr>
  <c:txPr>
    <a:bodyPr/>
    <a:lstStyle/>
    <a:p>
      <a:pPr>
        <a:defRPr>
          <a:solidFill>
            <a:schemeClr val="accent1">
              <a:lumMod val="20000"/>
              <a:lumOff val="80000"/>
            </a:schemeClr>
          </a:solidFill>
          <a:latin typeface="Candara" panose="020E0502030303020204" pitchFamily="34" charset="0"/>
        </a:defRPr>
      </a:pPr>
      <a:endParaRPr lang="es-C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166373375765099E-2"/>
          <c:y val="6.14035087719298E-2"/>
          <c:w val="0.89937108730368598"/>
          <c:h val="0.74328938186259008"/>
        </c:manualLayout>
      </c:layout>
      <c:barChart>
        <c:barDir val="col"/>
        <c:grouping val="stacked"/>
        <c:varyColors val="0"/>
        <c:ser>
          <c:idx val="0"/>
          <c:order val="0"/>
          <c:tx>
            <c:strRef>
              <c:f>Segmento!$A$60</c:f>
              <c:strCache>
                <c:ptCount val="1"/>
                <c:pt idx="0">
                  <c:v>US$ 0-20/caja</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Segmento!$B$59:$C$59</c:f>
              <c:strCache>
                <c:ptCount val="2"/>
                <c:pt idx="0">
                  <c:v>Mar.23 - Feb.24</c:v>
                </c:pt>
                <c:pt idx="1">
                  <c:v>Mar.24 - Feb.25</c:v>
                </c:pt>
              </c:strCache>
            </c:strRef>
          </c:cat>
          <c:val>
            <c:numRef>
              <c:f>Segmento!$B$60:$C$60</c:f>
              <c:numCache>
                <c:formatCode>#,##0.00</c:formatCode>
                <c:ptCount val="2"/>
                <c:pt idx="0">
                  <c:v>283.53318400000001</c:v>
                </c:pt>
                <c:pt idx="1">
                  <c:v>324.70348799999999</c:v>
                </c:pt>
              </c:numCache>
            </c:numRef>
          </c:val>
          <c:extLst>
            <c:ext xmlns:c16="http://schemas.microsoft.com/office/drawing/2014/chart" uri="{C3380CC4-5D6E-409C-BE32-E72D297353CC}">
              <c16:uniqueId val="{00000000-0A78-4802-86E7-3A7B32D32323}"/>
            </c:ext>
          </c:extLst>
        </c:ser>
        <c:ser>
          <c:idx val="1"/>
          <c:order val="1"/>
          <c:tx>
            <c:strRef>
              <c:f>Segmento!$A$61</c:f>
              <c:strCache>
                <c:ptCount val="1"/>
                <c:pt idx="0">
                  <c:v>US$ 20-30/caja</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Segmento!$B$59:$C$59</c:f>
              <c:strCache>
                <c:ptCount val="2"/>
                <c:pt idx="0">
                  <c:v>Mar.23 - Feb.24</c:v>
                </c:pt>
                <c:pt idx="1">
                  <c:v>Mar.24 - Feb.25</c:v>
                </c:pt>
              </c:strCache>
            </c:strRef>
          </c:cat>
          <c:val>
            <c:numRef>
              <c:f>Segmento!$B$61:$C$61</c:f>
              <c:numCache>
                <c:formatCode>#,##0.00</c:formatCode>
                <c:ptCount val="2"/>
                <c:pt idx="0">
                  <c:v>359.72099200000002</c:v>
                </c:pt>
                <c:pt idx="1">
                  <c:v>390.73459200000002</c:v>
                </c:pt>
              </c:numCache>
            </c:numRef>
          </c:val>
          <c:extLst>
            <c:ext xmlns:c16="http://schemas.microsoft.com/office/drawing/2014/chart" uri="{C3380CC4-5D6E-409C-BE32-E72D297353CC}">
              <c16:uniqueId val="{00000001-0A78-4802-86E7-3A7B32D32323}"/>
            </c:ext>
          </c:extLst>
        </c:ser>
        <c:ser>
          <c:idx val="2"/>
          <c:order val="2"/>
          <c:tx>
            <c:strRef>
              <c:f>Segmento!$A$62</c:f>
              <c:strCache>
                <c:ptCount val="1"/>
                <c:pt idx="0">
                  <c:v>US$ 30-40/caja</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Segmento!$B$59:$C$59</c:f>
              <c:strCache>
                <c:ptCount val="2"/>
                <c:pt idx="0">
                  <c:v>Mar.23 - Feb.24</c:v>
                </c:pt>
                <c:pt idx="1">
                  <c:v>Mar.24 - Feb.25</c:v>
                </c:pt>
              </c:strCache>
            </c:strRef>
          </c:cat>
          <c:val>
            <c:numRef>
              <c:f>Segmento!$B$62:$C$62</c:f>
              <c:numCache>
                <c:formatCode>#,##0.00</c:formatCode>
                <c:ptCount val="2"/>
                <c:pt idx="0">
                  <c:v>217.98115200000001</c:v>
                </c:pt>
                <c:pt idx="1">
                  <c:v>210.12332799999999</c:v>
                </c:pt>
              </c:numCache>
            </c:numRef>
          </c:val>
          <c:extLst>
            <c:ext xmlns:c16="http://schemas.microsoft.com/office/drawing/2014/chart" uri="{C3380CC4-5D6E-409C-BE32-E72D297353CC}">
              <c16:uniqueId val="{00000002-0A78-4802-86E7-3A7B32D32323}"/>
            </c:ext>
          </c:extLst>
        </c:ser>
        <c:ser>
          <c:idx val="3"/>
          <c:order val="3"/>
          <c:tx>
            <c:strRef>
              <c:f>Segmento!$A$63</c:f>
              <c:strCache>
                <c:ptCount val="1"/>
                <c:pt idx="0">
                  <c:v>US$ 40-50/caja</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Segmento!$B$59:$C$59</c:f>
              <c:strCache>
                <c:ptCount val="2"/>
                <c:pt idx="0">
                  <c:v>Mar.23 - Feb.24</c:v>
                </c:pt>
                <c:pt idx="1">
                  <c:v>Mar.24 - Feb.25</c:v>
                </c:pt>
              </c:strCache>
            </c:strRef>
          </c:cat>
          <c:val>
            <c:numRef>
              <c:f>Segmento!$B$63:$C$63</c:f>
              <c:numCache>
                <c:formatCode>#,##0.00</c:formatCode>
                <c:ptCount val="2"/>
                <c:pt idx="0">
                  <c:v>101.769648</c:v>
                </c:pt>
                <c:pt idx="1">
                  <c:v>105.49063200000001</c:v>
                </c:pt>
              </c:numCache>
            </c:numRef>
          </c:val>
          <c:extLst>
            <c:ext xmlns:c16="http://schemas.microsoft.com/office/drawing/2014/chart" uri="{C3380CC4-5D6E-409C-BE32-E72D297353CC}">
              <c16:uniqueId val="{00000003-0A78-4802-86E7-3A7B32D32323}"/>
            </c:ext>
          </c:extLst>
        </c:ser>
        <c:ser>
          <c:idx val="4"/>
          <c:order val="4"/>
          <c:tx>
            <c:strRef>
              <c:f>Segmento!$A$64</c:f>
              <c:strCache>
                <c:ptCount val="1"/>
                <c:pt idx="0">
                  <c:v>US$ 50-60/caja</c:v>
                </c:pt>
              </c:strCache>
            </c:strRef>
          </c:tx>
          <c:spPr>
            <a:solidFill>
              <a:schemeClr val="accent5"/>
            </a:solidFill>
            <a:ln>
              <a:noFill/>
            </a:ln>
            <a:effectLst/>
          </c:spPr>
          <c:invertIfNegative val="0"/>
          <c:dLbls>
            <c:dLbl>
              <c:idx val="0"/>
              <c:layout>
                <c:manualLayout>
                  <c:x val="0"/>
                  <c:y val="-3.45572354211663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A78-4802-86E7-3A7B32D32323}"/>
                </c:ext>
              </c:extLst>
            </c:dLbl>
            <c:dLbl>
              <c:idx val="1"/>
              <c:layout>
                <c:manualLayout>
                  <c:x val="-8.3002233298222402E-17"/>
                  <c:y val="-4.31965442764579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A78-4802-86E7-3A7B32D32323}"/>
                </c:ext>
              </c:extLst>
            </c:dLbl>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Segmento!$B$59:$C$59</c:f>
              <c:strCache>
                <c:ptCount val="2"/>
                <c:pt idx="0">
                  <c:v>Mar.23 - Feb.24</c:v>
                </c:pt>
                <c:pt idx="1">
                  <c:v>Mar.24 - Feb.25</c:v>
                </c:pt>
              </c:strCache>
            </c:strRef>
          </c:cat>
          <c:val>
            <c:numRef>
              <c:f>Segmento!$B$64:$C$64</c:f>
              <c:numCache>
                <c:formatCode>#,##0.00</c:formatCode>
                <c:ptCount val="2"/>
                <c:pt idx="0">
                  <c:v>49.985199999999999</c:v>
                </c:pt>
                <c:pt idx="1">
                  <c:v>50.302819999999997</c:v>
                </c:pt>
              </c:numCache>
            </c:numRef>
          </c:val>
          <c:extLst>
            <c:ext xmlns:c16="http://schemas.microsoft.com/office/drawing/2014/chart" uri="{C3380CC4-5D6E-409C-BE32-E72D297353CC}">
              <c16:uniqueId val="{00000006-0A78-4802-86E7-3A7B32D32323}"/>
            </c:ext>
          </c:extLst>
        </c:ser>
        <c:ser>
          <c:idx val="5"/>
          <c:order val="5"/>
          <c:tx>
            <c:strRef>
              <c:f>Segmento!$A$65</c:f>
              <c:strCache>
                <c:ptCount val="1"/>
                <c:pt idx="0">
                  <c:v>&gt;US$ 60/caja</c:v>
                </c:pt>
              </c:strCache>
            </c:strRef>
          </c:tx>
          <c:spPr>
            <a:solidFill>
              <a:schemeClr val="accent6"/>
            </a:solidFill>
            <a:ln>
              <a:noFill/>
            </a:ln>
            <a:effectLst/>
          </c:spPr>
          <c:invertIfNegative val="0"/>
          <c:dLbls>
            <c:dLbl>
              <c:idx val="0"/>
              <c:layout>
                <c:manualLayout>
                  <c:x val="0"/>
                  <c:y val="-9.50323974082073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A78-4802-86E7-3A7B32D32323}"/>
                </c:ext>
              </c:extLst>
            </c:dLbl>
            <c:dLbl>
              <c:idx val="1"/>
              <c:layout>
                <c:manualLayout>
                  <c:x val="0"/>
                  <c:y val="-9.50323974082073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A78-4802-86E7-3A7B32D32323}"/>
                </c:ext>
              </c:extLst>
            </c:dLbl>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Segmento!$B$59:$C$59</c:f>
              <c:strCache>
                <c:ptCount val="2"/>
                <c:pt idx="0">
                  <c:v>Mar.23 - Feb.24</c:v>
                </c:pt>
                <c:pt idx="1">
                  <c:v>Mar.24 - Feb.25</c:v>
                </c:pt>
              </c:strCache>
            </c:strRef>
          </c:cat>
          <c:val>
            <c:numRef>
              <c:f>Segmento!$B$65:$C$65</c:f>
              <c:numCache>
                <c:formatCode>#,##0.00</c:formatCode>
                <c:ptCount val="2"/>
                <c:pt idx="0">
                  <c:v>238.10432</c:v>
                </c:pt>
                <c:pt idx="1">
                  <c:v>206.178912</c:v>
                </c:pt>
              </c:numCache>
            </c:numRef>
          </c:val>
          <c:extLst>
            <c:ext xmlns:c16="http://schemas.microsoft.com/office/drawing/2014/chart" uri="{C3380CC4-5D6E-409C-BE32-E72D297353CC}">
              <c16:uniqueId val="{00000009-0A78-4802-86E7-3A7B32D32323}"/>
            </c:ext>
          </c:extLst>
        </c:ser>
        <c:dLbls>
          <c:showLegendKey val="0"/>
          <c:showVal val="0"/>
          <c:showCatName val="0"/>
          <c:showSerName val="0"/>
          <c:showPercent val="0"/>
          <c:showBubbleSize val="0"/>
        </c:dLbls>
        <c:gapWidth val="150"/>
        <c:overlap val="100"/>
        <c:axId val="-2051464792"/>
        <c:axId val="-2051461272"/>
      </c:barChart>
      <c:catAx>
        <c:axId val="-205146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crossAx val="-2051461272"/>
        <c:crosses val="autoZero"/>
        <c:auto val="1"/>
        <c:lblAlgn val="ctr"/>
        <c:lblOffset val="0"/>
        <c:noMultiLvlLbl val="0"/>
      </c:catAx>
      <c:valAx>
        <c:axId val="-2051461272"/>
        <c:scaling>
          <c:orientation val="minMax"/>
        </c:scaling>
        <c:delete val="1"/>
        <c:axPos val="l"/>
        <c:numFmt formatCode="#,##0.00" sourceLinked="1"/>
        <c:majorTickMark val="none"/>
        <c:minorTickMark val="none"/>
        <c:tickLblPos val="nextTo"/>
        <c:crossAx val="-205146479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solidFill>
            <a:schemeClr val="accent1">
              <a:lumMod val="20000"/>
              <a:lumOff val="80000"/>
            </a:schemeClr>
          </a:solidFill>
          <a:latin typeface="Candara" panose="020E0502030303020204" pitchFamily="34" charset="0"/>
        </a:defRPr>
      </a:pPr>
      <a:endParaRPr lang="es-CL"/>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lgn="l">
              <a:defRPr sz="1200" b="0" i="0" u="none" strike="noStrike" kern="1200" spc="0" baseline="0">
                <a:solidFill>
                  <a:schemeClr val="tx1"/>
                </a:solidFill>
                <a:latin typeface="Candara" panose="020E0502030303020204" pitchFamily="34" charset="0"/>
                <a:ea typeface="+mn-ea"/>
                <a:cs typeface="+mn-cs"/>
              </a:defRPr>
            </a:pPr>
            <a:r>
              <a:rPr lang="es-ES"/>
              <a:t>Precio promedio vino embotellado por mercado (US$/caja)</a:t>
            </a:r>
          </a:p>
        </c:rich>
      </c:tx>
      <c:layout>
        <c:manualLayout>
          <c:xMode val="edge"/>
          <c:yMode val="edge"/>
          <c:x val="1.7201224846894202E-2"/>
          <c:y val="2.7777777777777801E-2"/>
        </c:manualLayout>
      </c:layout>
      <c:overlay val="0"/>
      <c:spPr>
        <a:noFill/>
        <a:ln>
          <a:noFill/>
        </a:ln>
        <a:effectLst/>
      </c:spPr>
      <c:txPr>
        <a:bodyPr rot="0" spcFirstLastPara="1" vertOverflow="ellipsis" vert="horz" wrap="square" anchor="ctr" anchorCtr="1"/>
        <a:lstStyle/>
        <a:p>
          <a:pPr algn="l">
            <a:defRPr sz="1200" b="0" i="0" u="none" strike="noStrike" kern="1200" spc="0" baseline="0">
              <a:solidFill>
                <a:schemeClr val="tx1"/>
              </a:solidFill>
              <a:latin typeface="Candara" panose="020E0502030303020204" pitchFamily="34" charset="0"/>
              <a:ea typeface="+mn-ea"/>
              <a:cs typeface="+mn-cs"/>
            </a:defRPr>
          </a:pPr>
          <a:endParaRPr lang="es-CL"/>
        </a:p>
      </c:txPr>
    </c:title>
    <c:autoTitleDeleted val="0"/>
    <c:plotArea>
      <c:layout>
        <c:manualLayout>
          <c:layoutTarget val="inner"/>
          <c:xMode val="edge"/>
          <c:yMode val="edge"/>
          <c:x val="2.6082272825552449E-2"/>
          <c:y val="0.19523586421222977"/>
          <c:w val="0.93811534422730669"/>
          <c:h val="0.48446171501289609"/>
        </c:manualLayout>
      </c:layout>
      <c:barChart>
        <c:barDir val="col"/>
        <c:grouping val="clustered"/>
        <c:varyColors val="0"/>
        <c:ser>
          <c:idx val="0"/>
          <c:order val="0"/>
          <c:tx>
            <c:strRef>
              <c:f>Precio!$B$24</c:f>
              <c:strCache>
                <c:ptCount val="1"/>
                <c:pt idx="0">
                  <c:v>Mar.23 - Feb.24</c:v>
                </c:pt>
              </c:strCache>
            </c:strRef>
          </c:tx>
          <c:spPr>
            <a:solidFill>
              <a:schemeClr val="accent4">
                <a:tint val="77000"/>
              </a:schemeClr>
            </a:solidFill>
            <a:ln>
              <a:noFill/>
            </a:ln>
            <a:effectLst/>
          </c:spPr>
          <c:invertIfNegative val="0"/>
          <c:cat>
            <c:strRef>
              <c:f>Precio!$A$25:$A$34</c:f>
              <c:strCache>
                <c:ptCount val="10"/>
                <c:pt idx="0">
                  <c:v>Brasil</c:v>
                </c:pt>
                <c:pt idx="1">
                  <c:v>Estados Unidos</c:v>
                </c:pt>
                <c:pt idx="2">
                  <c:v>China</c:v>
                </c:pt>
                <c:pt idx="3">
                  <c:v>Reino Unido</c:v>
                </c:pt>
                <c:pt idx="4">
                  <c:v>Japón</c:v>
                </c:pt>
                <c:pt idx="5">
                  <c:v>Canadá</c:v>
                </c:pt>
                <c:pt idx="6">
                  <c:v>Holanda</c:v>
                </c:pt>
                <c:pt idx="7">
                  <c:v>México</c:v>
                </c:pt>
                <c:pt idx="8">
                  <c:v>Irlanda</c:v>
                </c:pt>
                <c:pt idx="9">
                  <c:v>Corea del Sur</c:v>
                </c:pt>
              </c:strCache>
            </c:strRef>
          </c:cat>
          <c:val>
            <c:numRef>
              <c:f>Precio!$B$25:$B$34</c:f>
              <c:numCache>
                <c:formatCode>#,##0.00</c:formatCode>
                <c:ptCount val="10"/>
                <c:pt idx="0">
                  <c:v>24.677800000000001</c:v>
                </c:pt>
                <c:pt idx="1">
                  <c:v>28.4453</c:v>
                </c:pt>
                <c:pt idx="2">
                  <c:v>36.316299999999998</c:v>
                </c:pt>
                <c:pt idx="3">
                  <c:v>26.180199999999999</c:v>
                </c:pt>
                <c:pt idx="4">
                  <c:v>25.125800000000002</c:v>
                </c:pt>
                <c:pt idx="5">
                  <c:v>32.967300000000002</c:v>
                </c:pt>
                <c:pt idx="6">
                  <c:v>28.21</c:v>
                </c:pt>
                <c:pt idx="7">
                  <c:v>25.455400000000001</c:v>
                </c:pt>
                <c:pt idx="8">
                  <c:v>28.469799999999999</c:v>
                </c:pt>
                <c:pt idx="9">
                  <c:v>38.575099999999999</c:v>
                </c:pt>
              </c:numCache>
            </c:numRef>
          </c:val>
          <c:extLst>
            <c:ext xmlns:c16="http://schemas.microsoft.com/office/drawing/2014/chart" uri="{C3380CC4-5D6E-409C-BE32-E72D297353CC}">
              <c16:uniqueId val="{00000000-AFB8-4332-9890-858B17E8F09D}"/>
            </c:ext>
          </c:extLst>
        </c:ser>
        <c:ser>
          <c:idx val="1"/>
          <c:order val="1"/>
          <c:tx>
            <c:strRef>
              <c:f>Precio!$C$24</c:f>
              <c:strCache>
                <c:ptCount val="1"/>
                <c:pt idx="0">
                  <c:v>Mar.24 - Feb.25</c:v>
                </c:pt>
              </c:strCache>
            </c:strRef>
          </c:tx>
          <c:spPr>
            <a:solidFill>
              <a:schemeClr val="accent4">
                <a:shade val="76000"/>
              </a:schemeClr>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Precio!$A$25:$A$34</c:f>
              <c:strCache>
                <c:ptCount val="10"/>
                <c:pt idx="0">
                  <c:v>Brasil</c:v>
                </c:pt>
                <c:pt idx="1">
                  <c:v>Estados Unidos</c:v>
                </c:pt>
                <c:pt idx="2">
                  <c:v>China</c:v>
                </c:pt>
                <c:pt idx="3">
                  <c:v>Reino Unido</c:v>
                </c:pt>
                <c:pt idx="4">
                  <c:v>Japón</c:v>
                </c:pt>
                <c:pt idx="5">
                  <c:v>Canadá</c:v>
                </c:pt>
                <c:pt idx="6">
                  <c:v>Holanda</c:v>
                </c:pt>
                <c:pt idx="7">
                  <c:v>México</c:v>
                </c:pt>
                <c:pt idx="8">
                  <c:v>Irlanda</c:v>
                </c:pt>
                <c:pt idx="9">
                  <c:v>Corea del Sur</c:v>
                </c:pt>
              </c:strCache>
            </c:strRef>
          </c:cat>
          <c:val>
            <c:numRef>
              <c:f>Precio!$C$25:$C$34</c:f>
              <c:numCache>
                <c:formatCode>#,##0.00</c:formatCode>
                <c:ptCount val="10"/>
                <c:pt idx="0">
                  <c:v>24.443200000000001</c:v>
                </c:pt>
                <c:pt idx="1">
                  <c:v>26.836200000000002</c:v>
                </c:pt>
                <c:pt idx="2">
                  <c:v>33.576500000000003</c:v>
                </c:pt>
                <c:pt idx="3">
                  <c:v>26.409800000000001</c:v>
                </c:pt>
                <c:pt idx="4">
                  <c:v>25.350999999999999</c:v>
                </c:pt>
                <c:pt idx="5">
                  <c:v>32.563099999999999</c:v>
                </c:pt>
                <c:pt idx="6">
                  <c:v>28.552199999999999</c:v>
                </c:pt>
                <c:pt idx="7">
                  <c:v>23.104399999999998</c:v>
                </c:pt>
                <c:pt idx="8">
                  <c:v>25.882999999999999</c:v>
                </c:pt>
                <c:pt idx="9">
                  <c:v>35.246299999999998</c:v>
                </c:pt>
              </c:numCache>
            </c:numRef>
          </c:val>
          <c:extLst>
            <c:ext xmlns:c16="http://schemas.microsoft.com/office/drawing/2014/chart" uri="{C3380CC4-5D6E-409C-BE32-E72D297353CC}">
              <c16:uniqueId val="{00000001-AFB8-4332-9890-858B17E8F09D}"/>
            </c:ext>
          </c:extLst>
        </c:ser>
        <c:dLbls>
          <c:showLegendKey val="0"/>
          <c:showVal val="0"/>
          <c:showCatName val="0"/>
          <c:showSerName val="0"/>
          <c:showPercent val="0"/>
          <c:showBubbleSize val="0"/>
        </c:dLbls>
        <c:gapWidth val="219"/>
        <c:overlap val="-27"/>
        <c:axId val="-2051248072"/>
        <c:axId val="-2051244680"/>
      </c:barChart>
      <c:catAx>
        <c:axId val="-2051248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Candara" panose="020E0502030303020204" pitchFamily="34" charset="0"/>
                <a:ea typeface="+mn-ea"/>
                <a:cs typeface="+mn-cs"/>
              </a:defRPr>
            </a:pPr>
            <a:endParaRPr lang="es-CL"/>
          </a:p>
        </c:txPr>
        <c:crossAx val="-2051244680"/>
        <c:crosses val="autoZero"/>
        <c:auto val="1"/>
        <c:lblAlgn val="ctr"/>
        <c:lblOffset val="100"/>
        <c:noMultiLvlLbl val="0"/>
      </c:catAx>
      <c:valAx>
        <c:axId val="-2051244680"/>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2051248072"/>
        <c:crosses val="autoZero"/>
        <c:crossBetween val="between"/>
      </c:valAx>
      <c:spPr>
        <a:noFill/>
        <a:ln>
          <a:noFill/>
        </a:ln>
        <a:effectLst/>
      </c:spPr>
    </c:plotArea>
    <c:legend>
      <c:legendPos val="b"/>
      <c:layout>
        <c:manualLayout>
          <c:xMode val="edge"/>
          <c:yMode val="edge"/>
          <c:x val="9.4037621477650407E-2"/>
          <c:y val="0.14440764449358193"/>
          <c:w val="0.43925087857916673"/>
          <c:h val="9.0169263931587695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Candara" panose="020E0502030303020204" pitchFamily="34" charset="0"/>
              <a:ea typeface="+mn-ea"/>
              <a:cs typeface="+mn-cs"/>
            </a:defRPr>
          </a:pPr>
          <a:endParaRPr lang="es-CL"/>
        </a:p>
      </c:txPr>
    </c:legend>
    <c:plotVisOnly val="1"/>
    <c:dispBlanksAs val="gap"/>
    <c:showDLblsOverMax val="0"/>
  </c:chart>
  <c:spPr>
    <a:noFill/>
    <a:ln w="9525" cap="flat" cmpd="sng" algn="ctr">
      <a:noFill/>
      <a:round/>
    </a:ln>
    <a:effectLst/>
  </c:spPr>
  <c:txPr>
    <a:bodyPr/>
    <a:lstStyle/>
    <a:p>
      <a:pPr>
        <a:defRPr sz="1000">
          <a:solidFill>
            <a:schemeClr val="tx1"/>
          </a:solidFill>
          <a:latin typeface="Candara" panose="020E0502030303020204" pitchFamily="34" charset="0"/>
        </a:defRPr>
      </a:pPr>
      <a:endParaRPr lang="es-CL"/>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Candara" panose="020E0502030303020204" pitchFamily="34" charset="0"/>
                <a:ea typeface="+mn-ea"/>
                <a:cs typeface="+mn-cs"/>
              </a:defRPr>
            </a:pPr>
            <a:r>
              <a:rPr lang="es-ES"/>
              <a:t>Precio promedio exportaciones</a:t>
            </a:r>
          </a:p>
        </c:rich>
      </c:tx>
      <c:layout>
        <c:manualLayout>
          <c:xMode val="edge"/>
          <c:yMode val="edge"/>
          <c:x val="1.485260330034583E-2"/>
          <c:y val="0"/>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Candara" panose="020E0502030303020204" pitchFamily="34" charset="0"/>
              <a:ea typeface="+mn-ea"/>
              <a:cs typeface="+mn-cs"/>
            </a:defRPr>
          </a:pPr>
          <a:endParaRPr lang="es-CL"/>
        </a:p>
      </c:txPr>
    </c:title>
    <c:autoTitleDeleted val="0"/>
    <c:plotArea>
      <c:layout/>
      <c:lineChart>
        <c:grouping val="standard"/>
        <c:varyColors val="0"/>
        <c:ser>
          <c:idx val="2"/>
          <c:order val="0"/>
          <c:tx>
            <c:strRef>
              <c:f>Precio!$D$3</c:f>
              <c:strCache>
                <c:ptCount val="1"/>
                <c:pt idx="0">
                  <c:v>Vino total (US$/litro)</c:v>
                </c:pt>
              </c:strCache>
            </c:strRef>
          </c:tx>
          <c:spPr>
            <a:ln w="28575" cap="rnd">
              <a:solidFill>
                <a:schemeClr val="accent2">
                  <a:tint val="65000"/>
                </a:schemeClr>
              </a:solidFill>
              <a:round/>
            </a:ln>
            <a:effectLst/>
          </c:spPr>
          <c:marker>
            <c:symbol val="circle"/>
            <c:size val="5"/>
            <c:spPr>
              <a:solidFill>
                <a:schemeClr val="accent2">
                  <a:tint val="65000"/>
                </a:schemeClr>
              </a:solidFill>
              <a:ln w="9525">
                <a:solidFill>
                  <a:schemeClr val="accent2">
                    <a:tint val="65000"/>
                  </a:schemeClr>
                </a:solidFill>
              </a:ln>
              <a:effectLst/>
            </c:spPr>
          </c:marker>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Candara" panose="020E0502030303020204" pitchFamily="34" charset="0"/>
                    <a:ea typeface="+mn-ea"/>
                    <a:cs typeface="+mn-cs"/>
                  </a:defRPr>
                </a:pPr>
                <a:endParaRPr lang="es-CL"/>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Precio!$A$10:$A$20</c:f>
              <c:strCache>
                <c:ptCount val="11"/>
                <c:pt idx="0">
                  <c:v>2015</c:v>
                </c:pt>
                <c:pt idx="1">
                  <c:v>2016</c:v>
                </c:pt>
                <c:pt idx="2">
                  <c:v>2017</c:v>
                </c:pt>
                <c:pt idx="3">
                  <c:v>2018</c:v>
                </c:pt>
                <c:pt idx="4">
                  <c:v>2019</c:v>
                </c:pt>
                <c:pt idx="5">
                  <c:v>2020</c:v>
                </c:pt>
                <c:pt idx="6">
                  <c:v>2021</c:v>
                </c:pt>
                <c:pt idx="7">
                  <c:v>2022</c:v>
                </c:pt>
                <c:pt idx="8">
                  <c:v>2023</c:v>
                </c:pt>
                <c:pt idx="9">
                  <c:v>2024</c:v>
                </c:pt>
                <c:pt idx="10">
                  <c:v>Ene-Feb 25</c:v>
                </c:pt>
              </c:strCache>
            </c:strRef>
          </c:cat>
          <c:val>
            <c:numRef>
              <c:f>Precio!$D$10:$D$20</c:f>
              <c:numCache>
                <c:formatCode>#,##0.0</c:formatCode>
                <c:ptCount val="11"/>
                <c:pt idx="0">
                  <c:v>2.09</c:v>
                </c:pt>
                <c:pt idx="1">
                  <c:v>2.0349165989959213</c:v>
                </c:pt>
                <c:pt idx="2">
                  <c:v>2.134807366530719</c:v>
                </c:pt>
                <c:pt idx="3">
                  <c:v>2.35</c:v>
                </c:pt>
                <c:pt idx="4">
                  <c:v>2.2141298215149443</c:v>
                </c:pt>
                <c:pt idx="5">
                  <c:v>2.146444136564599</c:v>
                </c:pt>
                <c:pt idx="6">
                  <c:v>2.2708053995680082</c:v>
                </c:pt>
                <c:pt idx="7">
                  <c:v>2.2956003651602761</c:v>
                </c:pt>
                <c:pt idx="8">
                  <c:v>2.2383872659151658</c:v>
                </c:pt>
                <c:pt idx="9">
                  <c:v>2.059439271546152</c:v>
                </c:pt>
                <c:pt idx="10">
                  <c:v>1.9797144636752646</c:v>
                </c:pt>
              </c:numCache>
            </c:numRef>
          </c:val>
          <c:smooth val="0"/>
          <c:extLst>
            <c:ext xmlns:c16="http://schemas.microsoft.com/office/drawing/2014/chart" uri="{C3380CC4-5D6E-409C-BE32-E72D297353CC}">
              <c16:uniqueId val="{00000000-842C-4192-8EF8-5F88AF9C94C6}"/>
            </c:ext>
          </c:extLst>
        </c:ser>
        <c:ser>
          <c:idx val="0"/>
          <c:order val="1"/>
          <c:tx>
            <c:strRef>
              <c:f>Precio!$B$3</c:f>
              <c:strCache>
                <c:ptCount val="1"/>
                <c:pt idx="0">
                  <c:v>Vino embotellado (US$/caja)</c:v>
                </c:pt>
              </c:strCache>
            </c:strRef>
          </c:tx>
          <c:spPr>
            <a:ln w="28575" cap="rnd">
              <a:solidFill>
                <a:schemeClr val="accent2">
                  <a:shade val="65000"/>
                </a:schemeClr>
              </a:solidFill>
              <a:round/>
            </a:ln>
            <a:effectLst/>
          </c:spPr>
          <c:marker>
            <c:symbol val="circle"/>
            <c:size val="5"/>
            <c:spPr>
              <a:solidFill>
                <a:schemeClr val="accent2">
                  <a:shade val="65000"/>
                </a:schemeClr>
              </a:solidFill>
              <a:ln w="9525">
                <a:solidFill>
                  <a:schemeClr val="accent2">
                    <a:shade val="65000"/>
                  </a:schemeClr>
                </a:solidFill>
              </a:ln>
              <a:effectLst/>
            </c:spPr>
          </c:marker>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Candara" panose="020E0502030303020204" pitchFamily="34" charset="0"/>
                    <a:ea typeface="+mn-ea"/>
                    <a:cs typeface="+mn-cs"/>
                  </a:defRPr>
                </a:pPr>
                <a:endParaRPr lang="es-CL"/>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Precio!$A$10:$A$20</c:f>
              <c:strCache>
                <c:ptCount val="11"/>
                <c:pt idx="0">
                  <c:v>2015</c:v>
                </c:pt>
                <c:pt idx="1">
                  <c:v>2016</c:v>
                </c:pt>
                <c:pt idx="2">
                  <c:v>2017</c:v>
                </c:pt>
                <c:pt idx="3">
                  <c:v>2018</c:v>
                </c:pt>
                <c:pt idx="4">
                  <c:v>2019</c:v>
                </c:pt>
                <c:pt idx="5">
                  <c:v>2020</c:v>
                </c:pt>
                <c:pt idx="6">
                  <c:v>2021</c:v>
                </c:pt>
                <c:pt idx="7">
                  <c:v>2022</c:v>
                </c:pt>
                <c:pt idx="8">
                  <c:v>2023</c:v>
                </c:pt>
                <c:pt idx="9">
                  <c:v>2024</c:v>
                </c:pt>
                <c:pt idx="10">
                  <c:v>Ene-Feb 25</c:v>
                </c:pt>
              </c:strCache>
            </c:strRef>
          </c:cat>
          <c:val>
            <c:numRef>
              <c:f>Precio!$B$10:$B$20</c:f>
              <c:numCache>
                <c:formatCode>#,##0.0</c:formatCode>
                <c:ptCount val="11"/>
                <c:pt idx="0">
                  <c:v>28.5</c:v>
                </c:pt>
                <c:pt idx="1">
                  <c:v>27.9</c:v>
                </c:pt>
                <c:pt idx="2">
                  <c:v>28.0379</c:v>
                </c:pt>
                <c:pt idx="3">
                  <c:v>28.863700000000001</c:v>
                </c:pt>
                <c:pt idx="4">
                  <c:v>28.663740389148543</c:v>
                </c:pt>
                <c:pt idx="5">
                  <c:v>27.671199767380905</c:v>
                </c:pt>
                <c:pt idx="6">
                  <c:v>29.611160512214663</c:v>
                </c:pt>
                <c:pt idx="7">
                  <c:v>29.178438800658672</c:v>
                </c:pt>
                <c:pt idx="8">
                  <c:v>29.258606047589304</c:v>
                </c:pt>
                <c:pt idx="9">
                  <c:v>27.859056671676552</c:v>
                </c:pt>
                <c:pt idx="10">
                  <c:v>26.824945816991331</c:v>
                </c:pt>
              </c:numCache>
            </c:numRef>
          </c:val>
          <c:smooth val="0"/>
          <c:extLst>
            <c:ext xmlns:c16="http://schemas.microsoft.com/office/drawing/2014/chart" uri="{C3380CC4-5D6E-409C-BE32-E72D297353CC}">
              <c16:uniqueId val="{00000001-842C-4192-8EF8-5F88AF9C94C6}"/>
            </c:ext>
          </c:extLst>
        </c:ser>
        <c:ser>
          <c:idx val="1"/>
          <c:order val="2"/>
          <c:tx>
            <c:strRef>
              <c:f>Precio!$C$3</c:f>
              <c:strCache>
                <c:ptCount val="1"/>
                <c:pt idx="0">
                  <c:v>Espumante (US$/caja)</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numFmt formatCode="#,##0.0" sourceLinked="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Candara" panose="020E0502030303020204" pitchFamily="34" charset="0"/>
                    <a:ea typeface="+mn-ea"/>
                    <a:cs typeface="+mn-cs"/>
                  </a:defRPr>
                </a:pPr>
                <a:endParaRPr lang="es-CL"/>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Precio!$A$10:$A$20</c:f>
              <c:strCache>
                <c:ptCount val="11"/>
                <c:pt idx="0">
                  <c:v>2015</c:v>
                </c:pt>
                <c:pt idx="1">
                  <c:v>2016</c:v>
                </c:pt>
                <c:pt idx="2">
                  <c:v>2017</c:v>
                </c:pt>
                <c:pt idx="3">
                  <c:v>2018</c:v>
                </c:pt>
                <c:pt idx="4">
                  <c:v>2019</c:v>
                </c:pt>
                <c:pt idx="5">
                  <c:v>2020</c:v>
                </c:pt>
                <c:pt idx="6">
                  <c:v>2021</c:v>
                </c:pt>
                <c:pt idx="7">
                  <c:v>2022</c:v>
                </c:pt>
                <c:pt idx="8">
                  <c:v>2023</c:v>
                </c:pt>
                <c:pt idx="9">
                  <c:v>2024</c:v>
                </c:pt>
                <c:pt idx="10">
                  <c:v>Ene-Feb 25</c:v>
                </c:pt>
              </c:strCache>
            </c:strRef>
          </c:cat>
          <c:val>
            <c:numRef>
              <c:f>Precio!$C$10:$C$20</c:f>
              <c:numCache>
                <c:formatCode>#,##0.0</c:formatCode>
                <c:ptCount val="11"/>
                <c:pt idx="0">
                  <c:v>36.770000000000003</c:v>
                </c:pt>
                <c:pt idx="1">
                  <c:v>36.15</c:v>
                </c:pt>
                <c:pt idx="2">
                  <c:v>36.15</c:v>
                </c:pt>
                <c:pt idx="3">
                  <c:v>37.581297250654224</c:v>
                </c:pt>
                <c:pt idx="4">
                  <c:v>36.198317517383373</c:v>
                </c:pt>
                <c:pt idx="5">
                  <c:v>37.999244468740109</c:v>
                </c:pt>
                <c:pt idx="6">
                  <c:v>36.347720696907047</c:v>
                </c:pt>
                <c:pt idx="7">
                  <c:v>35.535149643890946</c:v>
                </c:pt>
                <c:pt idx="8">
                  <c:v>35.41444736897769</c:v>
                </c:pt>
                <c:pt idx="9">
                  <c:v>34.576414740426507</c:v>
                </c:pt>
                <c:pt idx="10">
                  <c:v>35.935798475621475</c:v>
                </c:pt>
              </c:numCache>
            </c:numRef>
          </c:val>
          <c:smooth val="0"/>
          <c:extLst>
            <c:ext xmlns:c16="http://schemas.microsoft.com/office/drawing/2014/chart" uri="{C3380CC4-5D6E-409C-BE32-E72D297353CC}">
              <c16:uniqueId val="{00000002-842C-4192-8EF8-5F88AF9C94C6}"/>
            </c:ext>
          </c:extLst>
        </c:ser>
        <c:dLbls>
          <c:showLegendKey val="0"/>
          <c:showVal val="0"/>
          <c:showCatName val="0"/>
          <c:showSerName val="0"/>
          <c:showPercent val="0"/>
          <c:showBubbleSize val="0"/>
        </c:dLbls>
        <c:marker val="1"/>
        <c:smooth val="0"/>
        <c:axId val="-2056839416"/>
        <c:axId val="-2061084248"/>
      </c:lineChart>
      <c:catAx>
        <c:axId val="-2056839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ndara" panose="020E0502030303020204" pitchFamily="34" charset="0"/>
                <a:ea typeface="+mn-ea"/>
                <a:cs typeface="+mn-cs"/>
              </a:defRPr>
            </a:pPr>
            <a:endParaRPr lang="es-CL"/>
          </a:p>
        </c:txPr>
        <c:crossAx val="-2061084248"/>
        <c:crosses val="autoZero"/>
        <c:auto val="1"/>
        <c:lblAlgn val="ctr"/>
        <c:lblOffset val="100"/>
        <c:noMultiLvlLbl val="0"/>
      </c:catAx>
      <c:valAx>
        <c:axId val="-2061084248"/>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2056839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Candara" panose="020E0502030303020204" pitchFamily="34" charset="0"/>
              <a:ea typeface="+mn-ea"/>
              <a:cs typeface="+mn-cs"/>
            </a:defRPr>
          </a:pPr>
          <a:endParaRPr lang="es-CL"/>
        </a:p>
      </c:txPr>
    </c:legend>
    <c:plotVisOnly val="1"/>
    <c:dispBlanksAs val="gap"/>
    <c:showDLblsOverMax val="0"/>
  </c:chart>
  <c:spPr>
    <a:noFill/>
    <a:ln w="9525" cap="flat" cmpd="sng" algn="ctr">
      <a:noFill/>
      <a:round/>
    </a:ln>
    <a:effectLst/>
  </c:spPr>
  <c:txPr>
    <a:bodyPr/>
    <a:lstStyle/>
    <a:p>
      <a:pPr>
        <a:defRPr>
          <a:latin typeface="Candara" panose="020E0502030303020204" pitchFamily="34" charset="0"/>
        </a:defRPr>
      </a:pPr>
      <a:endParaRPr lang="es-CL"/>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97902097902098E-2"/>
          <c:y val="2.2727259170091167E-2"/>
          <c:w val="0.94871794871794868"/>
          <c:h val="0.73403976733490373"/>
        </c:manualLayout>
      </c:layout>
      <c:barChart>
        <c:barDir val="col"/>
        <c:grouping val="clustered"/>
        <c:varyColors val="0"/>
        <c:ser>
          <c:idx val="0"/>
          <c:order val="0"/>
          <c:spPr>
            <a:solidFill>
              <a:schemeClr val="accent3">
                <a:lumMod val="90000"/>
                <a:lumOff val="10000"/>
              </a:schemeClr>
            </a:solidFill>
            <a:ln>
              <a:noFill/>
            </a:ln>
            <a:effectLst/>
          </c:spPr>
          <c:invertIfNegative val="0"/>
          <c:dLbls>
            <c:dLbl>
              <c:idx val="0"/>
              <c:layout>
                <c:manualLayout>
                  <c:x val="4.2311338489208596E-3"/>
                  <c:y val="0"/>
                </c:manualLayout>
              </c:layout>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Candara" panose="020E0502030303020204" pitchFamily="34" charset="0"/>
                      <a:ea typeface="+mn-ea"/>
                      <a:cs typeface="+mn-cs"/>
                    </a:defRPr>
                  </a:pPr>
                  <a:endParaRPr lang="es-C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090-4D77-9CF6-ED170E5F4BC7}"/>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Destino!$A$45:$A$54</c:f>
              <c:strCache>
                <c:ptCount val="10"/>
                <c:pt idx="0">
                  <c:v>BRASIL</c:v>
                </c:pt>
                <c:pt idx="1">
                  <c:v>ESTADOS UNIDOS</c:v>
                </c:pt>
                <c:pt idx="2">
                  <c:v>CHINA</c:v>
                </c:pt>
                <c:pt idx="3">
                  <c:v>REINO UNIDO</c:v>
                </c:pt>
                <c:pt idx="4">
                  <c:v>JAPON</c:v>
                </c:pt>
                <c:pt idx="5">
                  <c:v>CANADA</c:v>
                </c:pt>
                <c:pt idx="6">
                  <c:v>HOLANDA</c:v>
                </c:pt>
                <c:pt idx="7">
                  <c:v>MEXICO</c:v>
                </c:pt>
                <c:pt idx="8">
                  <c:v>IRLANDA</c:v>
                </c:pt>
                <c:pt idx="9">
                  <c:v>COREA DEL SUR</c:v>
                </c:pt>
              </c:strCache>
            </c:strRef>
          </c:cat>
          <c:val>
            <c:numRef>
              <c:f>Destino!$F$45:$F$54</c:f>
              <c:numCache>
                <c:formatCode>#,##0.00</c:formatCode>
                <c:ptCount val="10"/>
                <c:pt idx="0">
                  <c:v>202075594</c:v>
                </c:pt>
                <c:pt idx="1">
                  <c:v>123209318</c:v>
                </c:pt>
                <c:pt idx="2">
                  <c:v>120985452</c:v>
                </c:pt>
                <c:pt idx="3">
                  <c:v>116930722</c:v>
                </c:pt>
                <c:pt idx="4">
                  <c:v>110519569</c:v>
                </c:pt>
                <c:pt idx="5">
                  <c:v>66609539</c:v>
                </c:pt>
                <c:pt idx="6">
                  <c:v>62185344</c:v>
                </c:pt>
                <c:pt idx="7">
                  <c:v>52247391</c:v>
                </c:pt>
                <c:pt idx="8">
                  <c:v>44429793</c:v>
                </c:pt>
                <c:pt idx="9">
                  <c:v>41282259</c:v>
                </c:pt>
              </c:numCache>
            </c:numRef>
          </c:val>
          <c:extLst>
            <c:ext xmlns:c16="http://schemas.microsoft.com/office/drawing/2014/chart" uri="{C3380CC4-5D6E-409C-BE32-E72D297353CC}">
              <c16:uniqueId val="{00000000-5605-4057-8D65-F60BCE600641}"/>
            </c:ext>
          </c:extLst>
        </c:ser>
        <c:dLbls>
          <c:showLegendKey val="0"/>
          <c:showVal val="0"/>
          <c:showCatName val="0"/>
          <c:showSerName val="0"/>
          <c:showPercent val="0"/>
          <c:showBubbleSize val="0"/>
        </c:dLbls>
        <c:gapWidth val="100"/>
        <c:overlap val="-27"/>
        <c:axId val="-2059830504"/>
        <c:axId val="-2111782552"/>
      </c:barChart>
      <c:catAx>
        <c:axId val="-205983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Candara" panose="020E0502030303020204" pitchFamily="34" charset="0"/>
                <a:ea typeface="+mn-ea"/>
                <a:cs typeface="+mn-cs"/>
              </a:defRPr>
            </a:pPr>
            <a:endParaRPr lang="es-CL"/>
          </a:p>
        </c:txPr>
        <c:crossAx val="-2111782552"/>
        <c:crosses val="autoZero"/>
        <c:auto val="1"/>
        <c:lblAlgn val="ctr"/>
        <c:lblOffset val="100"/>
        <c:noMultiLvlLbl val="0"/>
      </c:catAx>
      <c:valAx>
        <c:axId val="-2111782552"/>
        <c:scaling>
          <c:orientation val="minMax"/>
        </c:scaling>
        <c:delete val="1"/>
        <c:axPos val="l"/>
        <c:numFmt formatCode="#,##0.00" sourceLinked="1"/>
        <c:majorTickMark val="none"/>
        <c:minorTickMark val="none"/>
        <c:tickLblPos val="nextTo"/>
        <c:crossAx val="-2059830504"/>
        <c:crosses val="autoZero"/>
        <c:crossBetween val="between"/>
        <c:dispUnits>
          <c:builtInUnit val="millions"/>
          <c:dispUnitsLbl>
            <c:spPr>
              <a:noFill/>
              <a:ln>
                <a:noFill/>
              </a:ln>
              <a:effectLst/>
            </c:spPr>
            <c:txPr>
              <a:bodyPr rot="-5400000" spcFirstLastPara="1" vertOverflow="ellipsis" vert="horz" wrap="square" anchor="ctr" anchorCtr="1"/>
              <a:lstStyle/>
              <a:p>
                <a:pPr>
                  <a:defRPr sz="800" b="0" i="0" u="none" strike="noStrike" kern="1200" baseline="0">
                    <a:solidFill>
                      <a:schemeClr val="tx1"/>
                    </a:solidFill>
                    <a:latin typeface="Candara" panose="020E0502030303020204" pitchFamily="34" charset="0"/>
                    <a:ea typeface="+mn-ea"/>
                    <a:cs typeface="+mn-cs"/>
                  </a:defRPr>
                </a:pPr>
                <a:endParaRPr lang="es-CL"/>
              </a:p>
            </c:txPr>
          </c:dispUnitsLbl>
        </c:dispUnits>
      </c:valAx>
      <c:spPr>
        <a:noFill/>
        <a:ln>
          <a:noFill/>
        </a:ln>
        <a:effectLst/>
      </c:spPr>
    </c:plotArea>
    <c:plotVisOnly val="1"/>
    <c:dispBlanksAs val="gap"/>
    <c:showDLblsOverMax val="0"/>
  </c:chart>
  <c:spPr>
    <a:noFill/>
    <a:ln w="9525" cap="flat" cmpd="sng" algn="ctr">
      <a:noFill/>
      <a:round/>
    </a:ln>
    <a:effectLst/>
  </c:spPr>
  <c:txPr>
    <a:bodyPr/>
    <a:lstStyle/>
    <a:p>
      <a:pPr>
        <a:defRPr sz="800">
          <a:solidFill>
            <a:schemeClr val="tx1"/>
          </a:solidFill>
          <a:latin typeface="Candara" panose="020E0502030303020204" pitchFamily="34" charset="0"/>
        </a:defRPr>
      </a:pPr>
      <a:endParaRPr lang="es-CL"/>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spPr>
            <a:solidFill>
              <a:schemeClr val="accent3">
                <a:lumMod val="75000"/>
                <a:lumOff val="25000"/>
              </a:schemeClr>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Destino!$A$26:$A$35</c:f>
              <c:strCache>
                <c:ptCount val="10"/>
                <c:pt idx="0">
                  <c:v>BRASIL</c:v>
                </c:pt>
                <c:pt idx="1">
                  <c:v>JAPON</c:v>
                </c:pt>
                <c:pt idx="2">
                  <c:v>ESTADOS UNIDOS</c:v>
                </c:pt>
                <c:pt idx="3">
                  <c:v>REINO UNIDO</c:v>
                </c:pt>
                <c:pt idx="4">
                  <c:v>CHINA</c:v>
                </c:pt>
                <c:pt idx="5">
                  <c:v>CANADA</c:v>
                </c:pt>
                <c:pt idx="6">
                  <c:v>HOLANDA</c:v>
                </c:pt>
                <c:pt idx="7">
                  <c:v>COREA DEL SUR</c:v>
                </c:pt>
                <c:pt idx="8">
                  <c:v>MEXICO</c:v>
                </c:pt>
                <c:pt idx="9">
                  <c:v>COLOMBIA</c:v>
                </c:pt>
              </c:strCache>
            </c:strRef>
          </c:cat>
          <c:val>
            <c:numRef>
              <c:f>Destino!$F$26:$F$35</c:f>
              <c:numCache>
                <c:formatCode>#,##0.00</c:formatCode>
                <c:ptCount val="10"/>
                <c:pt idx="0">
                  <c:v>25806364</c:v>
                </c:pt>
                <c:pt idx="1">
                  <c:v>20883057</c:v>
                </c:pt>
                <c:pt idx="2">
                  <c:v>19270586</c:v>
                </c:pt>
                <c:pt idx="3">
                  <c:v>15953992</c:v>
                </c:pt>
                <c:pt idx="4">
                  <c:v>14636209</c:v>
                </c:pt>
                <c:pt idx="5">
                  <c:v>11380917</c:v>
                </c:pt>
                <c:pt idx="6">
                  <c:v>9024549</c:v>
                </c:pt>
                <c:pt idx="7">
                  <c:v>8665404</c:v>
                </c:pt>
                <c:pt idx="8">
                  <c:v>7918622</c:v>
                </c:pt>
                <c:pt idx="9">
                  <c:v>4804558</c:v>
                </c:pt>
              </c:numCache>
            </c:numRef>
          </c:val>
          <c:extLst>
            <c:ext xmlns:c16="http://schemas.microsoft.com/office/drawing/2014/chart" uri="{C3380CC4-5D6E-409C-BE32-E72D297353CC}">
              <c16:uniqueId val="{00000000-A3D3-4DD1-903D-7077788ED460}"/>
            </c:ext>
          </c:extLst>
        </c:ser>
        <c:dLbls>
          <c:showLegendKey val="0"/>
          <c:showVal val="0"/>
          <c:showCatName val="0"/>
          <c:showSerName val="0"/>
          <c:showPercent val="0"/>
          <c:showBubbleSize val="0"/>
        </c:dLbls>
        <c:gapWidth val="100"/>
        <c:overlap val="-27"/>
        <c:axId val="-2058415768"/>
        <c:axId val="-2058412280"/>
      </c:barChart>
      <c:catAx>
        <c:axId val="-2058415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Candara" panose="020E0502030303020204" pitchFamily="34" charset="0"/>
                <a:ea typeface="+mn-ea"/>
                <a:cs typeface="+mn-cs"/>
              </a:defRPr>
            </a:pPr>
            <a:endParaRPr lang="es-CL"/>
          </a:p>
        </c:txPr>
        <c:crossAx val="-2058412280"/>
        <c:crosses val="autoZero"/>
        <c:auto val="1"/>
        <c:lblAlgn val="ctr"/>
        <c:lblOffset val="100"/>
        <c:noMultiLvlLbl val="0"/>
      </c:catAx>
      <c:valAx>
        <c:axId val="-2058412280"/>
        <c:scaling>
          <c:orientation val="minMax"/>
        </c:scaling>
        <c:delete val="1"/>
        <c:axPos val="l"/>
        <c:numFmt formatCode="#,##0.00" sourceLinked="1"/>
        <c:majorTickMark val="none"/>
        <c:minorTickMark val="none"/>
        <c:tickLblPos val="nextTo"/>
        <c:crossAx val="-2058415768"/>
        <c:crosses val="autoZero"/>
        <c:crossBetween val="between"/>
        <c:dispUnits>
          <c:builtInUnit val="millions"/>
          <c:dispUnitsLbl>
            <c:spPr>
              <a:noFill/>
              <a:ln>
                <a:noFill/>
              </a:ln>
              <a:effectLst/>
            </c:spPr>
            <c:txPr>
              <a:bodyPr rot="-5400000" spcFirstLastPara="1" vertOverflow="ellipsis" vert="horz" wrap="square" anchor="ctr" anchorCtr="1"/>
              <a:lstStyle/>
              <a:p>
                <a:pPr>
                  <a:defRPr sz="800" b="0" i="0" u="none" strike="noStrike" kern="1200" baseline="0">
                    <a:solidFill>
                      <a:schemeClr val="tx1"/>
                    </a:solidFill>
                    <a:latin typeface="Candara" panose="020E0502030303020204" pitchFamily="34" charset="0"/>
                    <a:ea typeface="+mn-ea"/>
                    <a:cs typeface="+mn-cs"/>
                  </a:defRPr>
                </a:pPr>
                <a:endParaRPr lang="es-CL"/>
              </a:p>
            </c:txPr>
          </c:dispUnitsLbl>
        </c:dispUnits>
      </c:valAx>
      <c:spPr>
        <a:noFill/>
        <a:ln>
          <a:noFill/>
        </a:ln>
        <a:effectLst/>
      </c:spPr>
    </c:plotArea>
    <c:plotVisOnly val="1"/>
    <c:dispBlanksAs val="gap"/>
    <c:showDLblsOverMax val="0"/>
  </c:chart>
  <c:spPr>
    <a:noFill/>
    <a:ln w="9525" cap="flat" cmpd="sng" algn="ctr">
      <a:noFill/>
      <a:round/>
    </a:ln>
    <a:effectLst/>
  </c:spPr>
  <c:txPr>
    <a:bodyPr/>
    <a:lstStyle/>
    <a:p>
      <a:pPr>
        <a:defRPr sz="800">
          <a:solidFill>
            <a:schemeClr val="tx1"/>
          </a:solidFill>
          <a:latin typeface="Candara" panose="020E0502030303020204" pitchFamily="34" charset="0"/>
        </a:defRPr>
      </a:pPr>
      <a:endParaRPr lang="es-CL"/>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4.104297285498943E-2"/>
          <c:y val="0.12241522026170439"/>
          <c:w val="0.94755662486150083"/>
          <c:h val="0.65836312573629185"/>
        </c:manualLayout>
      </c:layout>
      <c:barChart>
        <c:barDir val="col"/>
        <c:grouping val="clustered"/>
        <c:varyColors val="0"/>
        <c:ser>
          <c:idx val="0"/>
          <c:order val="0"/>
          <c:spPr>
            <a:solidFill>
              <a:schemeClr val="accent3">
                <a:lumMod val="50000"/>
                <a:lumOff val="50000"/>
              </a:schemeClr>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Destino!$A$7:$A$16</c:f>
              <c:strCache>
                <c:ptCount val="10"/>
                <c:pt idx="0">
                  <c:v>BRASIL</c:v>
                </c:pt>
                <c:pt idx="1">
                  <c:v>ESTADOS UNIDOS</c:v>
                </c:pt>
                <c:pt idx="2">
                  <c:v>JAPON</c:v>
                </c:pt>
                <c:pt idx="3">
                  <c:v>CANADA</c:v>
                </c:pt>
                <c:pt idx="4">
                  <c:v>REINO UNIDO</c:v>
                </c:pt>
                <c:pt idx="5">
                  <c:v>CHINA</c:v>
                </c:pt>
                <c:pt idx="6">
                  <c:v>HOLANDA</c:v>
                </c:pt>
                <c:pt idx="7">
                  <c:v>MEXICO</c:v>
                </c:pt>
                <c:pt idx="8">
                  <c:v>COLOMBIA</c:v>
                </c:pt>
                <c:pt idx="9">
                  <c:v>COREA DEL SUR</c:v>
                </c:pt>
              </c:strCache>
            </c:strRef>
          </c:cat>
          <c:val>
            <c:numRef>
              <c:f>Destino!$F$7:$F$16</c:f>
              <c:numCache>
                <c:formatCode>#,##0.00</c:formatCode>
                <c:ptCount val="10"/>
                <c:pt idx="0">
                  <c:v>10130370</c:v>
                </c:pt>
                <c:pt idx="1">
                  <c:v>6948493</c:v>
                </c:pt>
                <c:pt idx="2">
                  <c:v>5502510</c:v>
                </c:pt>
                <c:pt idx="3">
                  <c:v>5321579</c:v>
                </c:pt>
                <c:pt idx="4">
                  <c:v>4956300</c:v>
                </c:pt>
                <c:pt idx="5">
                  <c:v>4495934</c:v>
                </c:pt>
                <c:pt idx="6">
                  <c:v>3309286</c:v>
                </c:pt>
                <c:pt idx="7">
                  <c:v>3277680</c:v>
                </c:pt>
                <c:pt idx="8">
                  <c:v>2293448</c:v>
                </c:pt>
                <c:pt idx="9">
                  <c:v>2272744</c:v>
                </c:pt>
              </c:numCache>
            </c:numRef>
          </c:val>
          <c:extLst>
            <c:ext xmlns:c16="http://schemas.microsoft.com/office/drawing/2014/chart" uri="{C3380CC4-5D6E-409C-BE32-E72D297353CC}">
              <c16:uniqueId val="{00000000-B4BF-425A-8B7B-A81816A2AC4E}"/>
            </c:ext>
          </c:extLst>
        </c:ser>
        <c:dLbls>
          <c:showLegendKey val="0"/>
          <c:showVal val="0"/>
          <c:showCatName val="0"/>
          <c:showSerName val="0"/>
          <c:showPercent val="0"/>
          <c:showBubbleSize val="0"/>
        </c:dLbls>
        <c:gapWidth val="100"/>
        <c:overlap val="-27"/>
        <c:axId val="-2058467656"/>
        <c:axId val="-2058464200"/>
      </c:barChart>
      <c:catAx>
        <c:axId val="-2058467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Candara" panose="020E0502030303020204" pitchFamily="34" charset="0"/>
                <a:ea typeface="+mn-ea"/>
                <a:cs typeface="+mn-cs"/>
              </a:defRPr>
            </a:pPr>
            <a:endParaRPr lang="es-CL"/>
          </a:p>
        </c:txPr>
        <c:crossAx val="-2058464200"/>
        <c:crosses val="autoZero"/>
        <c:auto val="1"/>
        <c:lblAlgn val="ctr"/>
        <c:lblOffset val="100"/>
        <c:noMultiLvlLbl val="0"/>
      </c:catAx>
      <c:valAx>
        <c:axId val="-2058464200"/>
        <c:scaling>
          <c:orientation val="minMax"/>
        </c:scaling>
        <c:delete val="1"/>
        <c:axPos val="l"/>
        <c:numFmt formatCode="#,##0.00" sourceLinked="1"/>
        <c:majorTickMark val="none"/>
        <c:minorTickMark val="none"/>
        <c:tickLblPos val="nextTo"/>
        <c:crossAx val="-2058467656"/>
        <c:crosses val="autoZero"/>
        <c:crossBetween val="between"/>
        <c:dispUnits>
          <c:builtInUnit val="millions"/>
          <c:dispUnitsLbl>
            <c:spPr>
              <a:noFill/>
              <a:ln>
                <a:noFill/>
              </a:ln>
              <a:effectLst/>
            </c:spPr>
            <c:txPr>
              <a:bodyPr rot="-5400000" spcFirstLastPara="1" vertOverflow="ellipsis" vert="horz" wrap="square" anchor="ctr" anchorCtr="1"/>
              <a:lstStyle/>
              <a:p>
                <a:pPr>
                  <a:defRPr sz="800" b="0" i="0" u="none" strike="noStrike" kern="1200" baseline="0">
                    <a:solidFill>
                      <a:schemeClr val="tx1"/>
                    </a:solidFill>
                    <a:latin typeface="Candara" panose="020E0502030303020204" pitchFamily="34" charset="0"/>
                    <a:ea typeface="+mn-ea"/>
                    <a:cs typeface="+mn-cs"/>
                  </a:defRPr>
                </a:pPr>
                <a:endParaRPr lang="es-CL"/>
              </a:p>
            </c:txPr>
          </c:dispUnitsLbl>
        </c:dispUnits>
      </c:valAx>
      <c:spPr>
        <a:noFill/>
        <a:ln>
          <a:noFill/>
        </a:ln>
        <a:effectLst/>
      </c:spPr>
    </c:plotArea>
    <c:plotVisOnly val="1"/>
    <c:dispBlanksAs val="gap"/>
    <c:showDLblsOverMax val="0"/>
  </c:chart>
  <c:spPr>
    <a:noFill/>
    <a:ln w="9525" cap="flat" cmpd="sng" algn="ctr">
      <a:noFill/>
      <a:round/>
    </a:ln>
    <a:effectLst/>
  </c:spPr>
  <c:txPr>
    <a:bodyPr/>
    <a:lstStyle/>
    <a:p>
      <a:pPr>
        <a:defRPr sz="800">
          <a:solidFill>
            <a:schemeClr val="tx1"/>
          </a:solidFill>
          <a:latin typeface="Candara" panose="020E0502030303020204" pitchFamily="34" charset="0"/>
        </a:defRPr>
      </a:pPr>
      <a:endParaRPr lang="es-CL"/>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2.1454108011204186E-2"/>
          <c:y val="7.3022265721827975E-2"/>
          <c:w val="0.94755662486150083"/>
          <c:h val="0.65836312573629185"/>
        </c:manualLayout>
      </c:layout>
      <c:barChart>
        <c:barDir val="col"/>
        <c:grouping val="clustered"/>
        <c:varyColors val="0"/>
        <c:ser>
          <c:idx val="0"/>
          <c:order val="0"/>
          <c:spPr>
            <a:gradFill flip="none" rotWithShape="1">
              <a:gsLst>
                <a:gs pos="0">
                  <a:srgbClr val="33CCCC">
                    <a:tint val="66000"/>
                    <a:satMod val="160000"/>
                  </a:srgbClr>
                </a:gs>
                <a:gs pos="50000">
                  <a:srgbClr val="33CCCC">
                    <a:tint val="44500"/>
                    <a:satMod val="160000"/>
                  </a:srgbClr>
                </a:gs>
                <a:gs pos="100000">
                  <a:srgbClr val="33CCCC">
                    <a:tint val="23500"/>
                    <a:satMod val="160000"/>
                  </a:srgbClr>
                </a:gs>
              </a:gsLst>
              <a:lin ang="27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Candara" panose="020E0502030303020204" pitchFamily="34" charset="0"/>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 sobre 50'!$B$10:$B$19</c:f>
              <c:strCache>
                <c:ptCount val="10"/>
                <c:pt idx="0">
                  <c:v>BRASIL</c:v>
                </c:pt>
                <c:pt idx="1">
                  <c:v>ESTADOS UNIDOS</c:v>
                </c:pt>
                <c:pt idx="2">
                  <c:v>CHINA</c:v>
                </c:pt>
                <c:pt idx="3">
                  <c:v>CANADA</c:v>
                </c:pt>
                <c:pt idx="4">
                  <c:v>COREA DEL SUR</c:v>
                </c:pt>
                <c:pt idx="5">
                  <c:v>JAPON</c:v>
                </c:pt>
                <c:pt idx="6">
                  <c:v>HOLANDA</c:v>
                </c:pt>
                <c:pt idx="7">
                  <c:v>TAILANDIA</c:v>
                </c:pt>
                <c:pt idx="8">
                  <c:v>MEXICO</c:v>
                </c:pt>
                <c:pt idx="9">
                  <c:v>HONG KONG</c:v>
                </c:pt>
              </c:strCache>
            </c:strRef>
          </c:cat>
          <c:val>
            <c:numRef>
              <c:f>'Segmento sobre 50'!$G$10:$G$19</c:f>
              <c:numCache>
                <c:formatCode>#,##0.00</c:formatCode>
                <c:ptCount val="10"/>
                <c:pt idx="0">
                  <c:v>2176412.5</c:v>
                </c:pt>
                <c:pt idx="1">
                  <c:v>1809203.75</c:v>
                </c:pt>
                <c:pt idx="2">
                  <c:v>963730.62</c:v>
                </c:pt>
                <c:pt idx="3">
                  <c:v>944703.81</c:v>
                </c:pt>
                <c:pt idx="4">
                  <c:v>591422.5</c:v>
                </c:pt>
                <c:pt idx="5">
                  <c:v>489313.31</c:v>
                </c:pt>
                <c:pt idx="6">
                  <c:v>308990.09000000003</c:v>
                </c:pt>
                <c:pt idx="7">
                  <c:v>276221.69</c:v>
                </c:pt>
                <c:pt idx="8">
                  <c:v>191191.95</c:v>
                </c:pt>
                <c:pt idx="9">
                  <c:v>188647.88</c:v>
                </c:pt>
              </c:numCache>
            </c:numRef>
          </c:val>
          <c:extLst>
            <c:ext xmlns:c16="http://schemas.microsoft.com/office/drawing/2014/chart" uri="{C3380CC4-5D6E-409C-BE32-E72D297353CC}">
              <c16:uniqueId val="{00000000-D6F4-4458-8922-9662DC78F2C5}"/>
            </c:ext>
          </c:extLst>
        </c:ser>
        <c:dLbls>
          <c:showLegendKey val="0"/>
          <c:showVal val="0"/>
          <c:showCatName val="0"/>
          <c:showSerName val="0"/>
          <c:showPercent val="0"/>
          <c:showBubbleSize val="0"/>
        </c:dLbls>
        <c:gapWidth val="100"/>
        <c:overlap val="-27"/>
        <c:axId val="-2058467656"/>
        <c:axId val="-2058464200"/>
      </c:barChart>
      <c:catAx>
        <c:axId val="-2058467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Candara" panose="020E0502030303020204" pitchFamily="34" charset="0"/>
                <a:ea typeface="+mn-ea"/>
                <a:cs typeface="+mn-cs"/>
              </a:defRPr>
            </a:pPr>
            <a:endParaRPr lang="es-CL"/>
          </a:p>
        </c:txPr>
        <c:crossAx val="-2058464200"/>
        <c:crosses val="autoZero"/>
        <c:auto val="1"/>
        <c:lblAlgn val="ctr"/>
        <c:lblOffset val="100"/>
        <c:noMultiLvlLbl val="0"/>
      </c:catAx>
      <c:valAx>
        <c:axId val="-2058464200"/>
        <c:scaling>
          <c:orientation val="minMax"/>
        </c:scaling>
        <c:delete val="1"/>
        <c:axPos val="l"/>
        <c:numFmt formatCode="#,##0.00" sourceLinked="1"/>
        <c:majorTickMark val="none"/>
        <c:minorTickMark val="none"/>
        <c:tickLblPos val="nextTo"/>
        <c:crossAx val="-2058467656"/>
        <c:crosses val="autoZero"/>
        <c:crossBetween val="between"/>
        <c:dispUnits>
          <c:builtInUnit val="millions"/>
          <c:dispUnitsLbl>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Candara" panose="020E0502030303020204" pitchFamily="34" charset="0"/>
                    <a:ea typeface="+mn-ea"/>
                    <a:cs typeface="+mn-cs"/>
                  </a:defRPr>
                </a:pPr>
                <a:endParaRPr lang="es-CL"/>
              </a:p>
            </c:txPr>
          </c:dispUnitsLbl>
        </c:dispUnits>
      </c:valAx>
      <c:spPr>
        <a:noFill/>
        <a:ln>
          <a:noFill/>
        </a:ln>
        <a:effectLst/>
      </c:spPr>
    </c:plotArea>
    <c:plotVisOnly val="1"/>
    <c:dispBlanksAs val="gap"/>
    <c:showDLblsOverMax val="0"/>
  </c:chart>
  <c:spPr>
    <a:noFill/>
    <a:ln w="9525" cap="flat" cmpd="sng" algn="ctr">
      <a:noFill/>
      <a:round/>
    </a:ln>
    <a:effectLst/>
  </c:spPr>
  <c:txPr>
    <a:bodyPr/>
    <a:lstStyle/>
    <a:p>
      <a:pPr>
        <a:defRPr sz="800">
          <a:latin typeface="Candara" panose="020E0502030303020204" pitchFamily="34" charset="0"/>
        </a:defRPr>
      </a:pPr>
      <a:endParaRPr lang="es-CL"/>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2.1454108011204186E-2"/>
          <c:y val="7.3022265721827975E-2"/>
          <c:w val="0.94755662486150083"/>
          <c:h val="0.65836312573629185"/>
        </c:manualLayout>
      </c:layout>
      <c:barChart>
        <c:barDir val="col"/>
        <c:grouping val="clustered"/>
        <c:varyColors val="0"/>
        <c:ser>
          <c:idx val="0"/>
          <c:order val="0"/>
          <c:spPr>
            <a:gradFill flip="none" rotWithShape="1">
              <a:gsLst>
                <a:gs pos="0">
                  <a:srgbClr val="3366FF">
                    <a:tint val="66000"/>
                    <a:satMod val="160000"/>
                  </a:srgbClr>
                </a:gs>
                <a:gs pos="50000">
                  <a:srgbClr val="3366FF">
                    <a:tint val="44500"/>
                    <a:satMod val="160000"/>
                  </a:srgbClr>
                </a:gs>
                <a:gs pos="100000">
                  <a:srgbClr val="3366FF">
                    <a:tint val="23500"/>
                    <a:satMod val="160000"/>
                  </a:srgbClr>
                </a:gs>
              </a:gsLst>
              <a:lin ang="27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Candara" panose="020E0502030303020204" pitchFamily="34" charset="0"/>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 sobre 50'!$B$32:$B$41</c:f>
              <c:strCache>
                <c:ptCount val="10"/>
                <c:pt idx="0">
                  <c:v>ESTADOS UNIDOS</c:v>
                </c:pt>
                <c:pt idx="1">
                  <c:v>BRASIL</c:v>
                </c:pt>
                <c:pt idx="2">
                  <c:v>CHINA</c:v>
                </c:pt>
                <c:pt idx="3">
                  <c:v>COREA DEL SUR</c:v>
                </c:pt>
                <c:pt idx="4">
                  <c:v>CANADA</c:v>
                </c:pt>
                <c:pt idx="5">
                  <c:v>JAPON</c:v>
                </c:pt>
                <c:pt idx="6">
                  <c:v>HOLANDA</c:v>
                </c:pt>
                <c:pt idx="7">
                  <c:v>ALEMANIA</c:v>
                </c:pt>
                <c:pt idx="8">
                  <c:v>REINO UNIDO</c:v>
                </c:pt>
                <c:pt idx="9">
                  <c:v>TAILANDIA</c:v>
                </c:pt>
              </c:strCache>
            </c:strRef>
          </c:cat>
          <c:val>
            <c:numRef>
              <c:f>'Segmento sobre 50'!$G$32:$G$41</c:f>
              <c:numCache>
                <c:formatCode>#,##0.00</c:formatCode>
                <c:ptCount val="10"/>
                <c:pt idx="0">
                  <c:v>5899300.5</c:v>
                </c:pt>
                <c:pt idx="1">
                  <c:v>5318448.5</c:v>
                </c:pt>
                <c:pt idx="2">
                  <c:v>4204758.5</c:v>
                </c:pt>
                <c:pt idx="3">
                  <c:v>2982024.75</c:v>
                </c:pt>
                <c:pt idx="4">
                  <c:v>2214838</c:v>
                </c:pt>
                <c:pt idx="5">
                  <c:v>1329529.25</c:v>
                </c:pt>
                <c:pt idx="6">
                  <c:v>987425</c:v>
                </c:pt>
                <c:pt idx="7">
                  <c:v>956934.75</c:v>
                </c:pt>
                <c:pt idx="8">
                  <c:v>681225.56</c:v>
                </c:pt>
                <c:pt idx="9">
                  <c:v>566381.38</c:v>
                </c:pt>
              </c:numCache>
            </c:numRef>
          </c:val>
          <c:extLst>
            <c:ext xmlns:c16="http://schemas.microsoft.com/office/drawing/2014/chart" uri="{C3380CC4-5D6E-409C-BE32-E72D297353CC}">
              <c16:uniqueId val="{00000000-AEFA-4D0C-BFE8-A358EF8E2A24}"/>
            </c:ext>
          </c:extLst>
        </c:ser>
        <c:dLbls>
          <c:showLegendKey val="0"/>
          <c:showVal val="0"/>
          <c:showCatName val="0"/>
          <c:showSerName val="0"/>
          <c:showPercent val="0"/>
          <c:showBubbleSize val="0"/>
        </c:dLbls>
        <c:gapWidth val="100"/>
        <c:overlap val="-27"/>
        <c:axId val="-2058467656"/>
        <c:axId val="-2058464200"/>
      </c:barChart>
      <c:catAx>
        <c:axId val="-2058467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Candara" panose="020E0502030303020204" pitchFamily="34" charset="0"/>
                <a:ea typeface="+mn-ea"/>
                <a:cs typeface="+mn-cs"/>
              </a:defRPr>
            </a:pPr>
            <a:endParaRPr lang="es-CL"/>
          </a:p>
        </c:txPr>
        <c:crossAx val="-2058464200"/>
        <c:crosses val="autoZero"/>
        <c:auto val="1"/>
        <c:lblAlgn val="ctr"/>
        <c:lblOffset val="100"/>
        <c:noMultiLvlLbl val="0"/>
      </c:catAx>
      <c:valAx>
        <c:axId val="-2058464200"/>
        <c:scaling>
          <c:orientation val="minMax"/>
        </c:scaling>
        <c:delete val="1"/>
        <c:axPos val="l"/>
        <c:numFmt formatCode="#,##0.00" sourceLinked="1"/>
        <c:majorTickMark val="none"/>
        <c:minorTickMark val="none"/>
        <c:tickLblPos val="nextTo"/>
        <c:crossAx val="-2058467656"/>
        <c:crosses val="autoZero"/>
        <c:crossBetween val="between"/>
        <c:dispUnits>
          <c:builtInUnit val="millions"/>
          <c:dispUnitsLbl>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Candara" panose="020E0502030303020204" pitchFamily="34" charset="0"/>
                    <a:ea typeface="+mn-ea"/>
                    <a:cs typeface="+mn-cs"/>
                  </a:defRPr>
                </a:pPr>
                <a:endParaRPr lang="es-CL"/>
              </a:p>
            </c:txPr>
          </c:dispUnitsLbl>
        </c:dispUnits>
      </c:valAx>
      <c:spPr>
        <a:noFill/>
        <a:ln>
          <a:noFill/>
        </a:ln>
        <a:effectLst/>
      </c:spPr>
    </c:plotArea>
    <c:plotVisOnly val="1"/>
    <c:dispBlanksAs val="gap"/>
    <c:showDLblsOverMax val="0"/>
  </c:chart>
  <c:spPr>
    <a:noFill/>
    <a:ln w="9525" cap="flat" cmpd="sng" algn="ctr">
      <a:noFill/>
      <a:round/>
    </a:ln>
    <a:effectLst/>
  </c:spPr>
  <c:txPr>
    <a:bodyPr/>
    <a:lstStyle/>
    <a:p>
      <a:pPr>
        <a:defRPr sz="800">
          <a:latin typeface="Candara" panose="020E0502030303020204" pitchFamily="34" charset="0"/>
        </a:defRPr>
      </a:pPr>
      <a:endParaRPr lang="es-C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stacked"/>
        <c:varyColors val="0"/>
        <c:ser>
          <c:idx val="0"/>
          <c:order val="0"/>
          <c:tx>
            <c:strRef>
              <c:f>Embotellado!$A$22</c:f>
              <c:strCache>
                <c:ptCount val="1"/>
                <c:pt idx="0">
                  <c:v>Valor</c:v>
                </c:pt>
              </c:strCache>
            </c:strRef>
          </c:tx>
          <c:spPr>
            <a:solidFill>
              <a:schemeClr val="accent2"/>
            </a:solidFill>
            <a:ln>
              <a:noFill/>
            </a:ln>
            <a:effectLst/>
          </c:spPr>
          <c:invertIfNegative val="0"/>
          <c:cat>
            <c:strRef>
              <c:f>Embotellado!$B$20:$C$20</c:f>
              <c:strCache>
                <c:ptCount val="2"/>
                <c:pt idx="0">
                  <c:v>Ene-Feb 2024</c:v>
                </c:pt>
                <c:pt idx="1">
                  <c:v>Ene-Feb 2025</c:v>
                </c:pt>
              </c:strCache>
            </c:strRef>
          </c:cat>
          <c:val>
            <c:numRef>
              <c:f>Embotellado!$B$22:$C$22</c:f>
              <c:numCache>
                <c:formatCode>#,##0.0</c:formatCode>
                <c:ptCount val="2"/>
                <c:pt idx="0">
                  <c:v>192.83078399999999</c:v>
                </c:pt>
                <c:pt idx="1">
                  <c:v>180.17213599999999</c:v>
                </c:pt>
              </c:numCache>
            </c:numRef>
          </c:val>
          <c:extLst>
            <c:ext xmlns:c16="http://schemas.microsoft.com/office/drawing/2014/chart" uri="{C3380CC4-5D6E-409C-BE32-E72D297353CC}">
              <c16:uniqueId val="{00000000-A3A4-4402-A001-1D696B773B02}"/>
            </c:ext>
          </c:extLst>
        </c:ser>
        <c:dLbls>
          <c:showLegendKey val="0"/>
          <c:showVal val="0"/>
          <c:showCatName val="0"/>
          <c:showSerName val="0"/>
          <c:showPercent val="0"/>
          <c:showBubbleSize val="0"/>
        </c:dLbls>
        <c:gapWidth val="150"/>
        <c:overlap val="100"/>
        <c:axId val="-2056600888"/>
        <c:axId val="-2056597368"/>
      </c:barChart>
      <c:catAx>
        <c:axId val="-205660088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Candara" panose="020E0502030303020204" pitchFamily="34" charset="0"/>
                <a:ea typeface="+mn-ea"/>
                <a:cs typeface="+mn-cs"/>
              </a:defRPr>
            </a:pPr>
            <a:endParaRPr lang="es-CL"/>
          </a:p>
        </c:txPr>
        <c:crossAx val="-2056597368"/>
        <c:crosses val="autoZero"/>
        <c:auto val="1"/>
        <c:lblAlgn val="ctr"/>
        <c:lblOffset val="100"/>
        <c:noMultiLvlLbl val="0"/>
      </c:catAx>
      <c:valAx>
        <c:axId val="-2056597368"/>
        <c:scaling>
          <c:orientation val="minMax"/>
          <c:max val="1650"/>
          <c:min val="0"/>
        </c:scaling>
        <c:delete val="1"/>
        <c:axPos val="l"/>
        <c:majorGridlines>
          <c:spPr>
            <a:ln w="9525" cap="flat" cmpd="sng" algn="ctr">
              <a:noFill/>
              <a:round/>
            </a:ln>
            <a:effectLst/>
          </c:spPr>
        </c:majorGridlines>
        <c:numFmt formatCode="#,##0.0" sourceLinked="1"/>
        <c:majorTickMark val="out"/>
        <c:minorTickMark val="none"/>
        <c:tickLblPos val="nextTo"/>
        <c:crossAx val="-205660088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800">
          <a:latin typeface="Candara" panose="020E0502030303020204" pitchFamily="34" charset="0"/>
        </a:defRPr>
      </a:pPr>
      <a:endParaRPr lang="es-CL"/>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2.1454108011204186E-2"/>
          <c:y val="7.3022265721827975E-2"/>
          <c:w val="0.94755662486150083"/>
          <c:h val="0.65836312573629185"/>
        </c:manualLayout>
      </c:layout>
      <c:barChart>
        <c:barDir val="col"/>
        <c:grouping val="clustered"/>
        <c:varyColors val="0"/>
        <c:ser>
          <c:idx val="0"/>
          <c:order val="0"/>
          <c:spPr>
            <a:solidFill>
              <a:srgbClr val="ED5F6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Candara" panose="020E0502030303020204" pitchFamily="34" charset="0"/>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 sobre 50'!$B$52:$B$61</c:f>
              <c:strCache>
                <c:ptCount val="10"/>
                <c:pt idx="0">
                  <c:v>CHINA</c:v>
                </c:pt>
                <c:pt idx="1">
                  <c:v>BRASIL</c:v>
                </c:pt>
                <c:pt idx="2">
                  <c:v>FRANCIA</c:v>
                </c:pt>
                <c:pt idx="3">
                  <c:v>ESTADOS UNIDOS</c:v>
                </c:pt>
                <c:pt idx="4">
                  <c:v>CANADA</c:v>
                </c:pt>
                <c:pt idx="5">
                  <c:v>COREA DEL SUR</c:v>
                </c:pt>
                <c:pt idx="6">
                  <c:v>JAPON</c:v>
                </c:pt>
                <c:pt idx="7">
                  <c:v>HOLANDA</c:v>
                </c:pt>
                <c:pt idx="8">
                  <c:v>REINO UNIDO</c:v>
                </c:pt>
                <c:pt idx="9">
                  <c:v>ALEMANIA</c:v>
                </c:pt>
              </c:strCache>
            </c:strRef>
          </c:cat>
          <c:val>
            <c:numRef>
              <c:f>'Segmento sobre 50'!$G$52:$G$61</c:f>
              <c:numCache>
                <c:formatCode>#,##0.00</c:formatCode>
                <c:ptCount val="10"/>
                <c:pt idx="0">
                  <c:v>41468356</c:v>
                </c:pt>
                <c:pt idx="1">
                  <c:v>35223724</c:v>
                </c:pt>
                <c:pt idx="2">
                  <c:v>34179976</c:v>
                </c:pt>
                <c:pt idx="3">
                  <c:v>31169080</c:v>
                </c:pt>
                <c:pt idx="4">
                  <c:v>15187491</c:v>
                </c:pt>
                <c:pt idx="5">
                  <c:v>13683346</c:v>
                </c:pt>
                <c:pt idx="6">
                  <c:v>12156853</c:v>
                </c:pt>
                <c:pt idx="7">
                  <c:v>7761437.5</c:v>
                </c:pt>
                <c:pt idx="8">
                  <c:v>6869974</c:v>
                </c:pt>
                <c:pt idx="9">
                  <c:v>5192772</c:v>
                </c:pt>
              </c:numCache>
            </c:numRef>
          </c:val>
          <c:extLst>
            <c:ext xmlns:c16="http://schemas.microsoft.com/office/drawing/2014/chart" uri="{C3380CC4-5D6E-409C-BE32-E72D297353CC}">
              <c16:uniqueId val="{00000000-9757-456C-A9BC-D6692E10632E}"/>
            </c:ext>
          </c:extLst>
        </c:ser>
        <c:dLbls>
          <c:showLegendKey val="0"/>
          <c:showVal val="0"/>
          <c:showCatName val="0"/>
          <c:showSerName val="0"/>
          <c:showPercent val="0"/>
          <c:showBubbleSize val="0"/>
        </c:dLbls>
        <c:gapWidth val="100"/>
        <c:overlap val="-27"/>
        <c:axId val="-2058467656"/>
        <c:axId val="-2058464200"/>
      </c:barChart>
      <c:catAx>
        <c:axId val="-2058467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Candara" panose="020E0502030303020204" pitchFamily="34" charset="0"/>
                <a:ea typeface="+mn-ea"/>
                <a:cs typeface="+mn-cs"/>
              </a:defRPr>
            </a:pPr>
            <a:endParaRPr lang="es-CL"/>
          </a:p>
        </c:txPr>
        <c:crossAx val="-2058464200"/>
        <c:crosses val="autoZero"/>
        <c:auto val="1"/>
        <c:lblAlgn val="ctr"/>
        <c:lblOffset val="100"/>
        <c:noMultiLvlLbl val="0"/>
      </c:catAx>
      <c:valAx>
        <c:axId val="-2058464200"/>
        <c:scaling>
          <c:orientation val="minMax"/>
        </c:scaling>
        <c:delete val="1"/>
        <c:axPos val="l"/>
        <c:numFmt formatCode="#,##0.00" sourceLinked="1"/>
        <c:majorTickMark val="none"/>
        <c:minorTickMark val="none"/>
        <c:tickLblPos val="nextTo"/>
        <c:crossAx val="-2058467656"/>
        <c:crosses val="autoZero"/>
        <c:crossBetween val="between"/>
        <c:dispUnits>
          <c:builtInUnit val="millions"/>
          <c:dispUnitsLbl>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Candara" panose="020E0502030303020204" pitchFamily="34" charset="0"/>
                    <a:ea typeface="+mn-ea"/>
                    <a:cs typeface="+mn-cs"/>
                  </a:defRPr>
                </a:pPr>
                <a:endParaRPr lang="es-CL"/>
              </a:p>
            </c:txPr>
          </c:dispUnitsLbl>
        </c:dispUnits>
      </c:valAx>
      <c:spPr>
        <a:noFill/>
        <a:ln>
          <a:noFill/>
        </a:ln>
        <a:effectLst/>
      </c:spPr>
    </c:plotArea>
    <c:plotVisOnly val="1"/>
    <c:dispBlanksAs val="gap"/>
    <c:showDLblsOverMax val="0"/>
  </c:chart>
  <c:spPr>
    <a:noFill/>
    <a:ln w="9525" cap="flat" cmpd="sng" algn="ctr">
      <a:noFill/>
      <a:round/>
    </a:ln>
    <a:effectLst/>
  </c:spPr>
  <c:txPr>
    <a:bodyPr/>
    <a:lstStyle/>
    <a:p>
      <a:pPr>
        <a:defRPr sz="800">
          <a:latin typeface="Candara" panose="020E0502030303020204" pitchFamily="34" charset="0"/>
        </a:defRPr>
      </a:pPr>
      <a:endParaRPr lang="es-CL"/>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andara" panose="020E0502030303020204" pitchFamily="34" charset="0"/>
                <a:ea typeface="+mn-ea"/>
                <a:cs typeface="+mn-cs"/>
              </a:defRPr>
            </a:pPr>
            <a:r>
              <a:rPr lang="es-ES"/>
              <a:t>UF/dólar</a:t>
            </a:r>
          </a:p>
        </c:rich>
      </c:tx>
      <c:layout>
        <c:manualLayout>
          <c:xMode val="edge"/>
          <c:yMode val="edge"/>
          <c:x val="1.4700296609265289E-3"/>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andara" panose="020E0502030303020204" pitchFamily="34" charset="0"/>
              <a:ea typeface="+mn-ea"/>
              <a:cs typeface="+mn-cs"/>
            </a:defRPr>
          </a:pPr>
          <a:endParaRPr lang="es-CL"/>
        </a:p>
      </c:txPr>
    </c:title>
    <c:autoTitleDeleted val="0"/>
    <c:plotArea>
      <c:layout/>
      <c:barChart>
        <c:barDir val="col"/>
        <c:grouping val="clustered"/>
        <c:varyColors val="0"/>
        <c:ser>
          <c:idx val="0"/>
          <c:order val="0"/>
          <c:tx>
            <c:strRef>
              <c:f>'UF vs dolar'!$B$57</c:f>
              <c:strCache>
                <c:ptCount val="1"/>
                <c:pt idx="0">
                  <c:v>Promedio</c:v>
                </c:pt>
              </c:strCache>
            </c:strRef>
          </c:tx>
          <c:spPr>
            <a:solidFill>
              <a:schemeClr val="accent4"/>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'UF vs dolar'!$A$68:$A$78</c:f>
              <c:strCache>
                <c:ptCount val="11"/>
                <c:pt idx="0">
                  <c:v>2015</c:v>
                </c:pt>
                <c:pt idx="1">
                  <c:v>2016</c:v>
                </c:pt>
                <c:pt idx="2">
                  <c:v>2017</c:v>
                </c:pt>
                <c:pt idx="3">
                  <c:v>2018</c:v>
                </c:pt>
                <c:pt idx="4">
                  <c:v>2019</c:v>
                </c:pt>
                <c:pt idx="5">
                  <c:v>2020</c:v>
                </c:pt>
                <c:pt idx="6">
                  <c:v>2021</c:v>
                </c:pt>
                <c:pt idx="7">
                  <c:v>2022</c:v>
                </c:pt>
                <c:pt idx="8">
                  <c:v>2023</c:v>
                </c:pt>
                <c:pt idx="9">
                  <c:v>2024</c:v>
                </c:pt>
                <c:pt idx="10">
                  <c:v>Ene-Feb 25</c:v>
                </c:pt>
              </c:strCache>
              <c:extLst/>
            </c:strRef>
          </c:cat>
          <c:val>
            <c:numRef>
              <c:f>'UF vs dolar'!$B$68:$B$78</c:f>
              <c:numCache>
                <c:formatCode>#,##0.0</c:formatCode>
                <c:ptCount val="11"/>
                <c:pt idx="0">
                  <c:v>38.245371913089819</c:v>
                </c:pt>
                <c:pt idx="1">
                  <c:v>38.447736782004419</c:v>
                </c:pt>
                <c:pt idx="2">
                  <c:v>40.922144075582594</c:v>
                </c:pt>
                <c:pt idx="3">
                  <c:v>42.427202568199078</c:v>
                </c:pt>
                <c:pt idx="4">
                  <c:v>39.642984646001466</c:v>
                </c:pt>
                <c:pt idx="5">
                  <c:v>36.200484852735137</c:v>
                </c:pt>
                <c:pt idx="6">
                  <c:v>39.251939512338019</c:v>
                </c:pt>
                <c:pt idx="7">
                  <c:v>37.883695428589235</c:v>
                </c:pt>
                <c:pt idx="8">
                  <c:v>42.873921994822986</c:v>
                </c:pt>
                <c:pt idx="9">
                  <c:v>39.750866109763166</c:v>
                </c:pt>
                <c:pt idx="10">
                  <c:v>39.27850727855521</c:v>
                </c:pt>
              </c:numCache>
              <c:extLst/>
            </c:numRef>
          </c:val>
          <c:extLst>
            <c:ext xmlns:c16="http://schemas.microsoft.com/office/drawing/2014/chart" uri="{C3380CC4-5D6E-409C-BE32-E72D297353CC}">
              <c16:uniqueId val="{00000000-500A-4516-BF07-04F5B36A35AB}"/>
            </c:ext>
          </c:extLst>
        </c:ser>
        <c:dLbls>
          <c:showLegendKey val="0"/>
          <c:showVal val="0"/>
          <c:showCatName val="0"/>
          <c:showSerName val="0"/>
          <c:showPercent val="0"/>
          <c:showBubbleSize val="0"/>
        </c:dLbls>
        <c:gapWidth val="219"/>
        <c:overlap val="-27"/>
        <c:axId val="532978624"/>
        <c:axId val="532974704"/>
      </c:barChart>
      <c:catAx>
        <c:axId val="53297862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ndara" panose="020E0502030303020204" pitchFamily="34" charset="0"/>
                <a:ea typeface="+mn-ea"/>
                <a:cs typeface="+mn-cs"/>
              </a:defRPr>
            </a:pPr>
            <a:endParaRPr lang="es-CL"/>
          </a:p>
        </c:txPr>
        <c:crossAx val="532974704"/>
        <c:crosses val="autoZero"/>
        <c:auto val="1"/>
        <c:lblAlgn val="ctr"/>
        <c:lblOffset val="100"/>
        <c:noMultiLvlLbl val="0"/>
      </c:catAx>
      <c:valAx>
        <c:axId val="532974704"/>
        <c:scaling>
          <c:orientation val="minMax"/>
          <c:min val="0"/>
        </c:scaling>
        <c:delete val="1"/>
        <c:axPos val="l"/>
        <c:numFmt formatCode="#,##0.0" sourceLinked="1"/>
        <c:majorTickMark val="out"/>
        <c:minorTickMark val="none"/>
        <c:tickLblPos val="nextTo"/>
        <c:crossAx val="53297862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Candara" panose="020E0502030303020204" pitchFamily="34" charset="0"/>
        </a:defRPr>
      </a:pPr>
      <a:endParaRPr lang="es-CL"/>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3"/>
          <c:order val="0"/>
          <c:tx>
            <c:strRef>
              <c:f>'Tipos de cambio'!$A$21</c:f>
              <c:strCache>
                <c:ptCount val="1"/>
                <c:pt idx="0">
                  <c:v>Reino Unido</c:v>
                </c:pt>
              </c:strCache>
            </c:strRef>
          </c:tx>
          <c:spPr>
            <a:ln w="28575" cap="rnd">
              <a:solidFill>
                <a:srgbClr val="002060"/>
              </a:solidFill>
              <a:round/>
            </a:ln>
            <a:effectLst/>
          </c:spPr>
          <c:marker>
            <c:symbol val="circle"/>
            <c:size val="5"/>
            <c:spPr>
              <a:solidFill>
                <a:srgbClr val="002060"/>
              </a:solidFill>
              <a:ln w="9525">
                <a:solidFill>
                  <a:srgbClr val="002060"/>
                </a:solidFill>
              </a:ln>
              <a:effectLst/>
            </c:spPr>
          </c:marker>
          <c:dPt>
            <c:idx val="10"/>
            <c:marker>
              <c:symbol val="circle"/>
              <c:size val="5"/>
              <c:spPr>
                <a:solidFill>
                  <a:srgbClr val="002060"/>
                </a:solidFill>
                <a:ln w="9525">
                  <a:solidFill>
                    <a:srgbClr val="002060"/>
                  </a:solidFill>
                </a:ln>
                <a:effectLst/>
              </c:spPr>
            </c:marker>
            <c:bubble3D val="0"/>
            <c:spPr>
              <a:ln w="28575" cap="rnd">
                <a:noFill/>
                <a:round/>
              </a:ln>
              <a:effectLst/>
            </c:spPr>
            <c:extLst>
              <c:ext xmlns:c16="http://schemas.microsoft.com/office/drawing/2014/chart" uri="{C3380CC4-5D6E-409C-BE32-E72D297353CC}">
                <c16:uniqueId val="{00000001-BA49-435E-A679-5F49D4BF9577}"/>
              </c:ext>
            </c:extLst>
          </c:dPt>
          <c:cat>
            <c:strRef>
              <c:f>('Tipos de cambio'!$Q$17:$Z$17,'Tipos de cambio'!$AB$17:$AC$17)</c:f>
              <c:strCache>
                <c:ptCount val="12"/>
                <c:pt idx="0">
                  <c:v>2015</c:v>
                </c:pt>
                <c:pt idx="1">
                  <c:v>2016</c:v>
                </c:pt>
                <c:pt idx="2">
                  <c:v>2017</c:v>
                </c:pt>
                <c:pt idx="3">
                  <c:v>2018</c:v>
                </c:pt>
                <c:pt idx="4">
                  <c:v>2019</c:v>
                </c:pt>
                <c:pt idx="5">
                  <c:v>2020</c:v>
                </c:pt>
                <c:pt idx="6">
                  <c:v>2021</c:v>
                </c:pt>
                <c:pt idx="7">
                  <c:v>2022</c:v>
                </c:pt>
                <c:pt idx="8">
                  <c:v>2023</c:v>
                </c:pt>
                <c:pt idx="9">
                  <c:v>2024</c:v>
                </c:pt>
                <c:pt idx="10">
                  <c:v>Ene. 25</c:v>
                </c:pt>
                <c:pt idx="11">
                  <c:v>Feb. 25</c:v>
                </c:pt>
              </c:strCache>
              <c:extLst/>
            </c:strRef>
          </c:cat>
          <c:val>
            <c:numRef>
              <c:f>('Tipos de cambio'!$Q$21:$Z$21,'Tipos de cambio'!$AB$21:$AC$21)</c:f>
              <c:numCache>
                <c:formatCode>#,##0.0</c:formatCode>
                <c:ptCount val="12"/>
                <c:pt idx="0">
                  <c:v>999.79431024860503</c:v>
                </c:pt>
                <c:pt idx="1">
                  <c:v>915.39780158679412</c:v>
                </c:pt>
                <c:pt idx="2">
                  <c:v>835.17826614711032</c:v>
                </c:pt>
                <c:pt idx="3">
                  <c:v>854.57931461787928</c:v>
                </c:pt>
                <c:pt idx="4">
                  <c:v>896.41316414645746</c:v>
                </c:pt>
                <c:pt idx="5">
                  <c:v>1015.7644808787832</c:v>
                </c:pt>
                <c:pt idx="6">
                  <c:v>1044.3464080515894</c:v>
                </c:pt>
                <c:pt idx="7">
                  <c:v>1076.6095737407097</c:v>
                </c:pt>
                <c:pt idx="8">
                  <c:v>1043.2730364372501</c:v>
                </c:pt>
                <c:pt idx="9">
                  <c:v>1205.3623790322599</c:v>
                </c:pt>
                <c:pt idx="10">
                  <c:v>1236.0863926520258</c:v>
                </c:pt>
                <c:pt idx="11">
                  <c:v>1199.4182328823802</c:v>
                </c:pt>
              </c:numCache>
              <c:extLst/>
            </c:numRef>
          </c:val>
          <c:smooth val="0"/>
          <c:extLst>
            <c:ext xmlns:c16="http://schemas.microsoft.com/office/drawing/2014/chart" uri="{C3380CC4-5D6E-409C-BE32-E72D297353CC}">
              <c16:uniqueId val="{00000002-BA49-435E-A679-5F49D4BF9577}"/>
            </c:ext>
          </c:extLst>
        </c:ser>
        <c:ser>
          <c:idx val="2"/>
          <c:order val="1"/>
          <c:tx>
            <c:strRef>
              <c:f>'Tipos de cambio'!$A$20</c:f>
              <c:strCache>
                <c:ptCount val="1"/>
                <c:pt idx="0">
                  <c:v>Europa</c:v>
                </c:pt>
              </c:strCache>
            </c:strRef>
          </c:tx>
          <c:spPr>
            <a:ln w="28575" cap="rnd">
              <a:solidFill>
                <a:srgbClr val="7CB953"/>
              </a:solidFill>
              <a:round/>
            </a:ln>
            <a:effectLst/>
          </c:spPr>
          <c:marker>
            <c:symbol val="circle"/>
            <c:size val="5"/>
            <c:spPr>
              <a:solidFill>
                <a:srgbClr val="73B248"/>
              </a:solidFill>
              <a:ln w="9525">
                <a:solidFill>
                  <a:srgbClr val="7CB953"/>
                </a:solidFill>
              </a:ln>
              <a:effectLst/>
            </c:spPr>
          </c:marker>
          <c:dPt>
            <c:idx val="10"/>
            <c:marker>
              <c:symbol val="circle"/>
              <c:size val="5"/>
              <c:spPr>
                <a:solidFill>
                  <a:srgbClr val="73B248"/>
                </a:solidFill>
                <a:ln w="9525">
                  <a:solidFill>
                    <a:srgbClr val="7CB953"/>
                  </a:solidFill>
                </a:ln>
                <a:effectLst/>
              </c:spPr>
            </c:marker>
            <c:bubble3D val="0"/>
            <c:spPr>
              <a:ln w="28575" cap="rnd">
                <a:noFill/>
                <a:round/>
              </a:ln>
              <a:effectLst/>
            </c:spPr>
            <c:extLst>
              <c:ext xmlns:c16="http://schemas.microsoft.com/office/drawing/2014/chart" uri="{C3380CC4-5D6E-409C-BE32-E72D297353CC}">
                <c16:uniqueId val="{00000004-BA49-435E-A679-5F49D4BF9577}"/>
              </c:ext>
            </c:extLst>
          </c:dPt>
          <c:cat>
            <c:strRef>
              <c:f>('Tipos de cambio'!$Q$17:$Z$17,'Tipos de cambio'!$AB$17:$AC$17)</c:f>
              <c:strCache>
                <c:ptCount val="12"/>
                <c:pt idx="0">
                  <c:v>2015</c:v>
                </c:pt>
                <c:pt idx="1">
                  <c:v>2016</c:v>
                </c:pt>
                <c:pt idx="2">
                  <c:v>2017</c:v>
                </c:pt>
                <c:pt idx="3">
                  <c:v>2018</c:v>
                </c:pt>
                <c:pt idx="4">
                  <c:v>2019</c:v>
                </c:pt>
                <c:pt idx="5">
                  <c:v>2020</c:v>
                </c:pt>
                <c:pt idx="6">
                  <c:v>2021</c:v>
                </c:pt>
                <c:pt idx="7">
                  <c:v>2022</c:v>
                </c:pt>
                <c:pt idx="8">
                  <c:v>2023</c:v>
                </c:pt>
                <c:pt idx="9">
                  <c:v>2024</c:v>
                </c:pt>
                <c:pt idx="10">
                  <c:v>Ene. 25</c:v>
                </c:pt>
                <c:pt idx="11">
                  <c:v>Feb. 25</c:v>
                </c:pt>
              </c:strCache>
              <c:extLst/>
            </c:strRef>
          </c:cat>
          <c:val>
            <c:numRef>
              <c:f>('Tipos de cambio'!$Q$20:$Z$20,'Tipos de cambio'!$AB$20:$AC$20)</c:f>
              <c:numCache>
                <c:formatCode>#,##0.0</c:formatCode>
                <c:ptCount val="12"/>
                <c:pt idx="0">
                  <c:v>725.84263330451779</c:v>
                </c:pt>
                <c:pt idx="1">
                  <c:v>748.84846425313026</c:v>
                </c:pt>
                <c:pt idx="2">
                  <c:v>731.43820198073172</c:v>
                </c:pt>
                <c:pt idx="3">
                  <c:v>756.12442352733444</c:v>
                </c:pt>
                <c:pt idx="4">
                  <c:v>786.614163275735</c:v>
                </c:pt>
                <c:pt idx="5">
                  <c:v>902.46575491675924</c:v>
                </c:pt>
                <c:pt idx="6">
                  <c:v>898.03973610194475</c:v>
                </c:pt>
                <c:pt idx="7">
                  <c:v>918.06704983504324</c:v>
                </c:pt>
                <c:pt idx="8">
                  <c:v>907.21246963562703</c:v>
                </c:pt>
                <c:pt idx="9">
                  <c:v>1020.62201612903</c:v>
                </c:pt>
                <c:pt idx="10">
                  <c:v>1036.3431820642361</c:v>
                </c:pt>
                <c:pt idx="11">
                  <c:v>996.57778634344027</c:v>
                </c:pt>
              </c:numCache>
              <c:extLst/>
            </c:numRef>
          </c:val>
          <c:smooth val="0"/>
          <c:extLst>
            <c:ext xmlns:c16="http://schemas.microsoft.com/office/drawing/2014/chart" uri="{C3380CC4-5D6E-409C-BE32-E72D297353CC}">
              <c16:uniqueId val="{00000005-BA49-435E-A679-5F49D4BF9577}"/>
            </c:ext>
          </c:extLst>
        </c:ser>
        <c:ser>
          <c:idx val="0"/>
          <c:order val="2"/>
          <c:tx>
            <c:strRef>
              <c:f>'Tipos de cambio'!$A$18</c:f>
              <c:strCache>
                <c:ptCount val="1"/>
                <c:pt idx="0">
                  <c:v>EE.UU.</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Pt>
            <c:idx val="10"/>
            <c:marker>
              <c:symbol val="circle"/>
              <c:size val="5"/>
              <c:spPr>
                <a:solidFill>
                  <a:schemeClr val="accent2"/>
                </a:solidFill>
                <a:ln w="9525">
                  <a:solidFill>
                    <a:schemeClr val="accent2"/>
                  </a:solidFill>
                </a:ln>
                <a:effectLst/>
              </c:spPr>
            </c:marker>
            <c:bubble3D val="0"/>
            <c:spPr>
              <a:ln w="28575" cap="rnd">
                <a:noFill/>
                <a:round/>
              </a:ln>
              <a:effectLst/>
            </c:spPr>
            <c:extLst>
              <c:ext xmlns:c16="http://schemas.microsoft.com/office/drawing/2014/chart" uri="{C3380CC4-5D6E-409C-BE32-E72D297353CC}">
                <c16:uniqueId val="{00000007-BA49-435E-A679-5F49D4BF9577}"/>
              </c:ext>
            </c:extLst>
          </c:dPt>
          <c:cat>
            <c:strRef>
              <c:f>('Tipos de cambio'!$Q$17:$Z$17,'Tipos de cambio'!$AB$17:$AC$17)</c:f>
              <c:strCache>
                <c:ptCount val="12"/>
                <c:pt idx="0">
                  <c:v>2015</c:v>
                </c:pt>
                <c:pt idx="1">
                  <c:v>2016</c:v>
                </c:pt>
                <c:pt idx="2">
                  <c:v>2017</c:v>
                </c:pt>
                <c:pt idx="3">
                  <c:v>2018</c:v>
                </c:pt>
                <c:pt idx="4">
                  <c:v>2019</c:v>
                </c:pt>
                <c:pt idx="5">
                  <c:v>2020</c:v>
                </c:pt>
                <c:pt idx="6">
                  <c:v>2021</c:v>
                </c:pt>
                <c:pt idx="7">
                  <c:v>2022</c:v>
                </c:pt>
                <c:pt idx="8">
                  <c:v>2023</c:v>
                </c:pt>
                <c:pt idx="9">
                  <c:v>2024</c:v>
                </c:pt>
                <c:pt idx="10">
                  <c:v>Ene. 25</c:v>
                </c:pt>
                <c:pt idx="11">
                  <c:v>Feb. 25</c:v>
                </c:pt>
              </c:strCache>
              <c:extLst/>
            </c:strRef>
          </c:cat>
          <c:val>
            <c:numRef>
              <c:f>('Tipos de cambio'!$Q$18:$Z$18,'Tipos de cambio'!$AB$18:$AC$18)</c:f>
              <c:numCache>
                <c:formatCode>0</c:formatCode>
                <c:ptCount val="12"/>
                <c:pt idx="0">
                  <c:v>654.24900000000002</c:v>
                </c:pt>
                <c:pt idx="1">
                  <c:v>676.83242063492003</c:v>
                </c:pt>
                <c:pt idx="2">
                  <c:v>649.32878542510002</c:v>
                </c:pt>
                <c:pt idx="3">
                  <c:v>640.29077235772399</c:v>
                </c:pt>
                <c:pt idx="4">
                  <c:v>702.63104838709705</c:v>
                </c:pt>
                <c:pt idx="5">
                  <c:v>792.22183266932302</c:v>
                </c:pt>
                <c:pt idx="6">
                  <c:v>759.27283999999997</c:v>
                </c:pt>
                <c:pt idx="7">
                  <c:v>872.33151999999995</c:v>
                </c:pt>
                <c:pt idx="8" formatCode="#,##0.0">
                  <c:v>839.07340080971596</c:v>
                </c:pt>
                <c:pt idx="9" formatCode="#,##0.0">
                  <c:v>943.58241935483898</c:v>
                </c:pt>
                <c:pt idx="10">
                  <c:v>1000.76363636364</c:v>
                </c:pt>
                <c:pt idx="11">
                  <c:v>956.62</c:v>
                </c:pt>
              </c:numCache>
              <c:extLst/>
            </c:numRef>
          </c:val>
          <c:smooth val="0"/>
          <c:extLst>
            <c:ext xmlns:c16="http://schemas.microsoft.com/office/drawing/2014/chart" uri="{C3380CC4-5D6E-409C-BE32-E72D297353CC}">
              <c16:uniqueId val="{00000008-BA49-435E-A679-5F49D4BF9577}"/>
            </c:ext>
          </c:extLst>
        </c:ser>
        <c:ser>
          <c:idx val="1"/>
          <c:order val="3"/>
          <c:tx>
            <c:strRef>
              <c:f>'Tipos de cambio'!$A$19</c:f>
              <c:strCache>
                <c:ptCount val="1"/>
                <c:pt idx="0">
                  <c:v>Canadá</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Pt>
            <c:idx val="10"/>
            <c:marker>
              <c:symbol val="circle"/>
              <c:size val="5"/>
              <c:spPr>
                <a:solidFill>
                  <a:schemeClr val="accent4"/>
                </a:solidFill>
                <a:ln w="9525">
                  <a:solidFill>
                    <a:schemeClr val="accent4"/>
                  </a:solidFill>
                </a:ln>
                <a:effectLst/>
              </c:spPr>
            </c:marker>
            <c:bubble3D val="0"/>
            <c:spPr>
              <a:ln w="28575" cap="rnd">
                <a:noFill/>
                <a:round/>
              </a:ln>
              <a:effectLst/>
            </c:spPr>
            <c:extLst>
              <c:ext xmlns:c16="http://schemas.microsoft.com/office/drawing/2014/chart" uri="{C3380CC4-5D6E-409C-BE32-E72D297353CC}">
                <c16:uniqueId val="{0000000A-BA49-435E-A679-5F49D4BF9577}"/>
              </c:ext>
            </c:extLst>
          </c:dPt>
          <c:cat>
            <c:strRef>
              <c:f>('Tipos de cambio'!$Q$17:$Z$17,'Tipos de cambio'!$AB$17:$AC$17)</c:f>
              <c:strCache>
                <c:ptCount val="12"/>
                <c:pt idx="0">
                  <c:v>2015</c:v>
                </c:pt>
                <c:pt idx="1">
                  <c:v>2016</c:v>
                </c:pt>
                <c:pt idx="2">
                  <c:v>2017</c:v>
                </c:pt>
                <c:pt idx="3">
                  <c:v>2018</c:v>
                </c:pt>
                <c:pt idx="4">
                  <c:v>2019</c:v>
                </c:pt>
                <c:pt idx="5">
                  <c:v>2020</c:v>
                </c:pt>
                <c:pt idx="6">
                  <c:v>2021</c:v>
                </c:pt>
                <c:pt idx="7">
                  <c:v>2022</c:v>
                </c:pt>
                <c:pt idx="8">
                  <c:v>2023</c:v>
                </c:pt>
                <c:pt idx="9">
                  <c:v>2024</c:v>
                </c:pt>
                <c:pt idx="10">
                  <c:v>Ene. 25</c:v>
                </c:pt>
                <c:pt idx="11">
                  <c:v>Feb. 25</c:v>
                </c:pt>
              </c:strCache>
              <c:extLst/>
            </c:strRef>
          </c:cat>
          <c:val>
            <c:numRef>
              <c:f>('Tipos de cambio'!$Q$19:$Z$19,'Tipos de cambio'!$AB$19:$AC$19)</c:f>
              <c:numCache>
                <c:formatCode>#,##0.0</c:formatCode>
                <c:ptCount val="12"/>
                <c:pt idx="0">
                  <c:v>511.92856009397121</c:v>
                </c:pt>
                <c:pt idx="1">
                  <c:v>510.76904141660094</c:v>
                </c:pt>
                <c:pt idx="2">
                  <c:v>499.92693615298282</c:v>
                </c:pt>
                <c:pt idx="3">
                  <c:v>494.39314466579287</c:v>
                </c:pt>
                <c:pt idx="4">
                  <c:v>529.44137975457534</c:v>
                </c:pt>
                <c:pt idx="5">
                  <c:v>590.68328461166732</c:v>
                </c:pt>
                <c:pt idx="6">
                  <c:v>605.59644410526926</c:v>
                </c:pt>
                <c:pt idx="7">
                  <c:v>670.71241647344868</c:v>
                </c:pt>
                <c:pt idx="8">
                  <c:v>621.65708502024302</c:v>
                </c:pt>
                <c:pt idx="9">
                  <c:v>689.164314516128</c:v>
                </c:pt>
                <c:pt idx="10">
                  <c:v>695.85335018963497</c:v>
                </c:pt>
                <c:pt idx="11">
                  <c:v>669.39101106298415</c:v>
                </c:pt>
              </c:numCache>
              <c:extLst/>
            </c:numRef>
          </c:val>
          <c:smooth val="0"/>
          <c:extLst>
            <c:ext xmlns:c16="http://schemas.microsoft.com/office/drawing/2014/chart" uri="{C3380CC4-5D6E-409C-BE32-E72D297353CC}">
              <c16:uniqueId val="{0000000B-BA49-435E-A679-5F49D4BF9577}"/>
            </c:ext>
          </c:extLst>
        </c:ser>
        <c:ser>
          <c:idx val="4"/>
          <c:order val="4"/>
          <c:tx>
            <c:strRef>
              <c:f>'Tipos de cambio'!$A$22</c:f>
              <c:strCache>
                <c:ptCount val="1"/>
                <c:pt idx="0">
                  <c:v>Brasil</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Pt>
            <c:idx val="10"/>
            <c:marker>
              <c:symbol val="circle"/>
              <c:size val="5"/>
              <c:spPr>
                <a:solidFill>
                  <a:schemeClr val="accent3"/>
                </a:solidFill>
                <a:ln w="9525">
                  <a:solidFill>
                    <a:schemeClr val="accent3"/>
                  </a:solidFill>
                </a:ln>
                <a:effectLst/>
              </c:spPr>
            </c:marker>
            <c:bubble3D val="0"/>
            <c:spPr>
              <a:ln w="28575" cap="rnd">
                <a:noFill/>
                <a:round/>
              </a:ln>
              <a:effectLst/>
            </c:spPr>
            <c:extLst>
              <c:ext xmlns:c16="http://schemas.microsoft.com/office/drawing/2014/chart" uri="{C3380CC4-5D6E-409C-BE32-E72D297353CC}">
                <c16:uniqueId val="{0000000D-BA49-435E-A679-5F49D4BF9577}"/>
              </c:ext>
            </c:extLst>
          </c:dPt>
          <c:cat>
            <c:strRef>
              <c:f>('Tipos de cambio'!$Q$17:$Z$17,'Tipos de cambio'!$AB$17:$AC$17)</c:f>
              <c:strCache>
                <c:ptCount val="12"/>
                <c:pt idx="0">
                  <c:v>2015</c:v>
                </c:pt>
                <c:pt idx="1">
                  <c:v>2016</c:v>
                </c:pt>
                <c:pt idx="2">
                  <c:v>2017</c:v>
                </c:pt>
                <c:pt idx="3">
                  <c:v>2018</c:v>
                </c:pt>
                <c:pt idx="4">
                  <c:v>2019</c:v>
                </c:pt>
                <c:pt idx="5">
                  <c:v>2020</c:v>
                </c:pt>
                <c:pt idx="6">
                  <c:v>2021</c:v>
                </c:pt>
                <c:pt idx="7">
                  <c:v>2022</c:v>
                </c:pt>
                <c:pt idx="8">
                  <c:v>2023</c:v>
                </c:pt>
                <c:pt idx="9">
                  <c:v>2024</c:v>
                </c:pt>
                <c:pt idx="10">
                  <c:v>Ene. 25</c:v>
                </c:pt>
                <c:pt idx="11">
                  <c:v>Feb. 25</c:v>
                </c:pt>
              </c:strCache>
              <c:extLst/>
            </c:strRef>
          </c:cat>
          <c:val>
            <c:numRef>
              <c:f>('Tipos de cambio'!$Q$22:$Z$22,'Tipos de cambio'!$AB$22:$AC$22)</c:f>
              <c:numCache>
                <c:formatCode>#,##0.0</c:formatCode>
                <c:ptCount val="12"/>
                <c:pt idx="0">
                  <c:v>196.59935631304111</c:v>
                </c:pt>
                <c:pt idx="1">
                  <c:v>193.8784668801018</c:v>
                </c:pt>
                <c:pt idx="2">
                  <c:v>203.53537942907488</c:v>
                </c:pt>
                <c:pt idx="3">
                  <c:v>175.77230370516543</c:v>
                </c:pt>
                <c:pt idx="4">
                  <c:v>178.34361331770154</c:v>
                </c:pt>
                <c:pt idx="5">
                  <c:v>153.99050707338495</c:v>
                </c:pt>
                <c:pt idx="6">
                  <c:v>140.70585756848169</c:v>
                </c:pt>
                <c:pt idx="7">
                  <c:v>168.95368322377468</c:v>
                </c:pt>
                <c:pt idx="8">
                  <c:v>168.104372469635</c:v>
                </c:pt>
                <c:pt idx="9">
                  <c:v>176.106693548387</c:v>
                </c:pt>
                <c:pt idx="10">
                  <c:v>166.01167227156932</c:v>
                </c:pt>
                <c:pt idx="11">
                  <c:v>166.16063364135343</c:v>
                </c:pt>
              </c:numCache>
              <c:extLst/>
            </c:numRef>
          </c:val>
          <c:smooth val="0"/>
          <c:extLst>
            <c:ext xmlns:c16="http://schemas.microsoft.com/office/drawing/2014/chart" uri="{C3380CC4-5D6E-409C-BE32-E72D297353CC}">
              <c16:uniqueId val="{0000000E-BA49-435E-A679-5F49D4BF9577}"/>
            </c:ext>
          </c:extLst>
        </c:ser>
        <c:ser>
          <c:idx val="6"/>
          <c:order val="5"/>
          <c:tx>
            <c:strRef>
              <c:f>'Tipos de cambio'!$A$24</c:f>
              <c:strCache>
                <c:ptCount val="1"/>
                <c:pt idx="0">
                  <c:v>China</c:v>
                </c:pt>
              </c:strCache>
            </c:strRef>
          </c:tx>
          <c:spPr>
            <a:ln w="28575" cap="rnd">
              <a:solidFill>
                <a:srgbClr val="7030A0"/>
              </a:solidFill>
              <a:round/>
            </a:ln>
            <a:effectLst/>
          </c:spPr>
          <c:marker>
            <c:symbol val="circle"/>
            <c:size val="5"/>
            <c:spPr>
              <a:solidFill>
                <a:srgbClr val="7030A0"/>
              </a:solidFill>
              <a:ln w="9525">
                <a:solidFill>
                  <a:srgbClr val="7030A0"/>
                </a:solidFill>
              </a:ln>
              <a:effectLst/>
            </c:spPr>
          </c:marker>
          <c:dPt>
            <c:idx val="10"/>
            <c:marker>
              <c:symbol val="circle"/>
              <c:size val="5"/>
              <c:spPr>
                <a:solidFill>
                  <a:srgbClr val="7030A0"/>
                </a:solidFill>
                <a:ln w="9525">
                  <a:solidFill>
                    <a:srgbClr val="7030A0"/>
                  </a:solidFill>
                </a:ln>
                <a:effectLst/>
              </c:spPr>
            </c:marker>
            <c:bubble3D val="0"/>
            <c:spPr>
              <a:ln w="28575" cap="rnd">
                <a:noFill/>
                <a:round/>
              </a:ln>
              <a:effectLst/>
            </c:spPr>
            <c:extLst>
              <c:ext xmlns:c16="http://schemas.microsoft.com/office/drawing/2014/chart" uri="{C3380CC4-5D6E-409C-BE32-E72D297353CC}">
                <c16:uniqueId val="{00000010-BA49-435E-A679-5F49D4BF9577}"/>
              </c:ext>
            </c:extLst>
          </c:dPt>
          <c:cat>
            <c:strRef>
              <c:f>('Tipos de cambio'!$Q$17:$Z$17,'Tipos de cambio'!$AB$17:$AC$17)</c:f>
              <c:strCache>
                <c:ptCount val="12"/>
                <c:pt idx="0">
                  <c:v>2015</c:v>
                </c:pt>
                <c:pt idx="1">
                  <c:v>2016</c:v>
                </c:pt>
                <c:pt idx="2">
                  <c:v>2017</c:v>
                </c:pt>
                <c:pt idx="3">
                  <c:v>2018</c:v>
                </c:pt>
                <c:pt idx="4">
                  <c:v>2019</c:v>
                </c:pt>
                <c:pt idx="5">
                  <c:v>2020</c:v>
                </c:pt>
                <c:pt idx="6">
                  <c:v>2021</c:v>
                </c:pt>
                <c:pt idx="7">
                  <c:v>2022</c:v>
                </c:pt>
                <c:pt idx="8">
                  <c:v>2023</c:v>
                </c:pt>
                <c:pt idx="9">
                  <c:v>2024</c:v>
                </c:pt>
                <c:pt idx="10">
                  <c:v>Ene. 25</c:v>
                </c:pt>
                <c:pt idx="11">
                  <c:v>Feb. 25</c:v>
                </c:pt>
              </c:strCache>
              <c:extLst/>
            </c:strRef>
          </c:cat>
          <c:val>
            <c:numRef>
              <c:f>('Tipos de cambio'!$Q$24:$Z$24,'Tipos de cambio'!$AB$24:$AC$24)</c:f>
              <c:numCache>
                <c:formatCode>#,##0.0</c:formatCode>
                <c:ptCount val="12"/>
                <c:pt idx="0">
                  <c:v>103.80442160389333</c:v>
                </c:pt>
                <c:pt idx="1">
                  <c:v>101.75120501682625</c:v>
                </c:pt>
                <c:pt idx="2">
                  <c:v>96.149170341007519</c:v>
                </c:pt>
                <c:pt idx="3">
                  <c:v>96.895546311542915</c:v>
                </c:pt>
                <c:pt idx="4">
                  <c:v>101.65117050591456</c:v>
                </c:pt>
                <c:pt idx="5">
                  <c:v>114.7258936507118</c:v>
                </c:pt>
                <c:pt idx="6">
                  <c:v>117.69839857485749</c:v>
                </c:pt>
                <c:pt idx="7">
                  <c:v>129.58901607356765</c:v>
                </c:pt>
                <c:pt idx="8">
                  <c:v>118.404453441296</c:v>
                </c:pt>
                <c:pt idx="9">
                  <c:v>130.90060483871</c:v>
                </c:pt>
                <c:pt idx="10">
                  <c:v>136.81906001214315</c:v>
                </c:pt>
                <c:pt idx="11">
                  <c:v>131.38047558847705</c:v>
                </c:pt>
              </c:numCache>
              <c:extLst/>
            </c:numRef>
          </c:val>
          <c:smooth val="0"/>
          <c:extLst>
            <c:ext xmlns:c16="http://schemas.microsoft.com/office/drawing/2014/chart" uri="{C3380CC4-5D6E-409C-BE32-E72D297353CC}">
              <c16:uniqueId val="{00000011-BA49-435E-A679-5F49D4BF9577}"/>
            </c:ext>
          </c:extLst>
        </c:ser>
        <c:ser>
          <c:idx val="5"/>
          <c:order val="6"/>
          <c:tx>
            <c:strRef>
              <c:f>'Tipos de cambio'!$A$23</c:f>
              <c:strCache>
                <c:ptCount val="1"/>
                <c:pt idx="0">
                  <c:v>Japón</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dPt>
            <c:idx val="10"/>
            <c:marker>
              <c:symbol val="circle"/>
              <c:size val="5"/>
              <c:spPr>
                <a:solidFill>
                  <a:schemeClr val="accent5"/>
                </a:solidFill>
                <a:ln w="9525">
                  <a:solidFill>
                    <a:schemeClr val="accent5"/>
                  </a:solidFill>
                </a:ln>
                <a:effectLst/>
              </c:spPr>
            </c:marker>
            <c:bubble3D val="0"/>
            <c:spPr>
              <a:ln w="28575" cap="rnd">
                <a:noFill/>
                <a:round/>
              </a:ln>
              <a:effectLst/>
            </c:spPr>
            <c:extLst>
              <c:ext xmlns:c16="http://schemas.microsoft.com/office/drawing/2014/chart" uri="{C3380CC4-5D6E-409C-BE32-E72D297353CC}">
                <c16:uniqueId val="{00000013-BA49-435E-A679-5F49D4BF9577}"/>
              </c:ext>
            </c:extLst>
          </c:dPt>
          <c:cat>
            <c:strRef>
              <c:f>('Tipos de cambio'!$Q$17:$Z$17,'Tipos de cambio'!$AB$17:$AC$17)</c:f>
              <c:strCache>
                <c:ptCount val="12"/>
                <c:pt idx="0">
                  <c:v>2015</c:v>
                </c:pt>
                <c:pt idx="1">
                  <c:v>2016</c:v>
                </c:pt>
                <c:pt idx="2">
                  <c:v>2017</c:v>
                </c:pt>
                <c:pt idx="3">
                  <c:v>2018</c:v>
                </c:pt>
                <c:pt idx="4">
                  <c:v>2019</c:v>
                </c:pt>
                <c:pt idx="5">
                  <c:v>2020</c:v>
                </c:pt>
                <c:pt idx="6">
                  <c:v>2021</c:v>
                </c:pt>
                <c:pt idx="7">
                  <c:v>2022</c:v>
                </c:pt>
                <c:pt idx="8">
                  <c:v>2023</c:v>
                </c:pt>
                <c:pt idx="9">
                  <c:v>2024</c:v>
                </c:pt>
                <c:pt idx="10">
                  <c:v>Ene. 25</c:v>
                </c:pt>
                <c:pt idx="11">
                  <c:v>Feb. 25</c:v>
                </c:pt>
              </c:strCache>
              <c:extLst/>
            </c:strRef>
          </c:cat>
          <c:val>
            <c:numRef>
              <c:f>('Tipos de cambio'!$Q$23:$Z$23,'Tipos de cambio'!$AB$23:$AC$23)</c:f>
              <c:numCache>
                <c:formatCode>#,##0.0</c:formatCode>
                <c:ptCount val="12"/>
                <c:pt idx="0">
                  <c:v>5.4055762332416553</c:v>
                </c:pt>
                <c:pt idx="1">
                  <c:v>6.2202214909777389</c:v>
                </c:pt>
                <c:pt idx="2">
                  <c:v>5.7898095817064181</c:v>
                </c:pt>
                <c:pt idx="3">
                  <c:v>5.7998014587918609</c:v>
                </c:pt>
                <c:pt idx="4">
                  <c:v>6.4439775837852826</c:v>
                </c:pt>
                <c:pt idx="5">
                  <c:v>7.4167200967672251</c:v>
                </c:pt>
                <c:pt idx="6">
                  <c:v>6.9177799773899942</c:v>
                </c:pt>
                <c:pt idx="7">
                  <c:v>6.6521314876718485</c:v>
                </c:pt>
                <c:pt idx="8">
                  <c:v>5.9801214574898802</c:v>
                </c:pt>
                <c:pt idx="9">
                  <c:v>6.2372177419354804</c:v>
                </c:pt>
                <c:pt idx="10">
                  <c:v>6.3929260383685156</c:v>
                </c:pt>
                <c:pt idx="11">
                  <c:v>6.3035678396926693</c:v>
                </c:pt>
              </c:numCache>
              <c:extLst/>
            </c:numRef>
          </c:val>
          <c:smooth val="0"/>
          <c:extLst>
            <c:ext xmlns:c16="http://schemas.microsoft.com/office/drawing/2014/chart" uri="{C3380CC4-5D6E-409C-BE32-E72D297353CC}">
              <c16:uniqueId val="{00000014-BA49-435E-A679-5F49D4BF9577}"/>
            </c:ext>
          </c:extLst>
        </c:ser>
        <c:dLbls>
          <c:showLegendKey val="0"/>
          <c:showVal val="0"/>
          <c:showCatName val="0"/>
          <c:showSerName val="0"/>
          <c:showPercent val="0"/>
          <c:showBubbleSize val="0"/>
        </c:dLbls>
        <c:marker val="1"/>
        <c:smooth val="0"/>
        <c:axId val="370094056"/>
        <c:axId val="370094712"/>
        <c:extLst>
          <c:ext xmlns:c15="http://schemas.microsoft.com/office/drawing/2012/chart" uri="{02D57815-91ED-43cb-92C2-25804820EDAC}">
            <c15:filteredLineSeries>
              <c15:ser>
                <c:idx val="7"/>
                <c:order val="7"/>
                <c:tx>
                  <c:strRef>
                    <c:extLst>
                      <c:ext uri="{02D57815-91ED-43cb-92C2-25804820EDAC}">
                        <c15:formulaRef>
                          <c15:sqref>'Tipos de cambio'!$A$25</c15:sqref>
                        </c15:formulaRef>
                      </c:ext>
                    </c:extLst>
                    <c:strCache>
                      <c:ptCount val="1"/>
                      <c:pt idx="0">
                        <c:v>Dinamarca</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extLst>
                      <c:ext uri="{02D57815-91ED-43cb-92C2-25804820EDAC}">
                        <c15:formulaRef>
                          <c15:sqref>('Tipos de cambio'!$Q$17:$Z$17,'Tipos de cambio'!$AB$17:$AC$17)</c15:sqref>
                        </c15:formulaRef>
                      </c:ext>
                    </c:extLst>
                    <c:strCache>
                      <c:ptCount val="12"/>
                      <c:pt idx="0">
                        <c:v>2015</c:v>
                      </c:pt>
                      <c:pt idx="1">
                        <c:v>2016</c:v>
                      </c:pt>
                      <c:pt idx="2">
                        <c:v>2017</c:v>
                      </c:pt>
                      <c:pt idx="3">
                        <c:v>2018</c:v>
                      </c:pt>
                      <c:pt idx="4">
                        <c:v>2019</c:v>
                      </c:pt>
                      <c:pt idx="5">
                        <c:v>2020</c:v>
                      </c:pt>
                      <c:pt idx="6">
                        <c:v>2021</c:v>
                      </c:pt>
                      <c:pt idx="7">
                        <c:v>2022</c:v>
                      </c:pt>
                      <c:pt idx="8">
                        <c:v>2023</c:v>
                      </c:pt>
                      <c:pt idx="9">
                        <c:v>2024</c:v>
                      </c:pt>
                      <c:pt idx="10">
                        <c:v>Ene. 25</c:v>
                      </c:pt>
                      <c:pt idx="11">
                        <c:v>Feb. 25</c:v>
                      </c:pt>
                    </c:strCache>
                  </c:strRef>
                </c:cat>
                <c:val>
                  <c:numRef>
                    <c:extLst>
                      <c:ext uri="{02D57815-91ED-43cb-92C2-25804820EDAC}">
                        <c15:formulaRef>
                          <c15:sqref>('Tipos de cambio'!$Q$25:$Z$25,'Tipos de cambio'!$AB$25:$AC$25)</c15:sqref>
                        </c15:formulaRef>
                      </c:ext>
                    </c:extLst>
                    <c:numCache>
                      <c:formatCode>#,##0.0</c:formatCode>
                      <c:ptCount val="12"/>
                      <c:pt idx="0">
                        <c:v>97.321123575836864</c:v>
                      </c:pt>
                      <c:pt idx="1">
                        <c:v>100.58528872856098</c:v>
                      </c:pt>
                      <c:pt idx="2">
                        <c:v>98.340469953078184</c:v>
                      </c:pt>
                      <c:pt idx="3">
                        <c:v>101.45700924183159</c:v>
                      </c:pt>
                      <c:pt idx="4">
                        <c:v>105.36610219464309</c:v>
                      </c:pt>
                      <c:pt idx="5">
                        <c:v>121.06638046325664</c:v>
                      </c:pt>
                      <c:pt idx="6">
                        <c:v>120.76261848297511</c:v>
                      </c:pt>
                      <c:pt idx="7">
                        <c:v>123.41880516011464</c:v>
                      </c:pt>
                      <c:pt idx="8">
                        <c:v>121.767651821862</c:v>
                      </c:pt>
                      <c:pt idx="9">
                        <c:v>136.846451612903</c:v>
                      </c:pt>
                      <c:pt idx="10">
                        <c:v>138.91996428695427</c:v>
                      </c:pt>
                      <c:pt idx="11">
                        <c:v>133.6129565264151</c:v>
                      </c:pt>
                    </c:numCache>
                  </c:numRef>
                </c:val>
                <c:smooth val="0"/>
                <c:extLst>
                  <c:ext xmlns:c16="http://schemas.microsoft.com/office/drawing/2014/chart" uri="{C3380CC4-5D6E-409C-BE32-E72D297353CC}">
                    <c16:uniqueId val="{00000015-BA49-435E-A679-5F49D4BF9577}"/>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'Tipos de cambio'!$A$26</c15:sqref>
                        </c15:formulaRef>
                      </c:ext>
                    </c:extLst>
                    <c:strCache>
                      <c:ptCount val="1"/>
                      <c:pt idx="0">
                        <c:v>México</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strRef>
                    <c:extLst xmlns:c15="http://schemas.microsoft.com/office/drawing/2012/chart">
                      <c:ext xmlns:c15="http://schemas.microsoft.com/office/drawing/2012/chart" uri="{02D57815-91ED-43cb-92C2-25804820EDAC}">
                        <c15:formulaRef>
                          <c15:sqref>('Tipos de cambio'!$Q$17:$Z$17,'Tipos de cambio'!$AB$17:$AC$17)</c15:sqref>
                        </c15:formulaRef>
                      </c:ext>
                    </c:extLst>
                    <c:strCache>
                      <c:ptCount val="12"/>
                      <c:pt idx="0">
                        <c:v>2015</c:v>
                      </c:pt>
                      <c:pt idx="1">
                        <c:v>2016</c:v>
                      </c:pt>
                      <c:pt idx="2">
                        <c:v>2017</c:v>
                      </c:pt>
                      <c:pt idx="3">
                        <c:v>2018</c:v>
                      </c:pt>
                      <c:pt idx="4">
                        <c:v>2019</c:v>
                      </c:pt>
                      <c:pt idx="5">
                        <c:v>2020</c:v>
                      </c:pt>
                      <c:pt idx="6">
                        <c:v>2021</c:v>
                      </c:pt>
                      <c:pt idx="7">
                        <c:v>2022</c:v>
                      </c:pt>
                      <c:pt idx="8">
                        <c:v>2023</c:v>
                      </c:pt>
                      <c:pt idx="9">
                        <c:v>2024</c:v>
                      </c:pt>
                      <c:pt idx="10">
                        <c:v>Ene. 25</c:v>
                      </c:pt>
                      <c:pt idx="11">
                        <c:v>Feb. 25</c:v>
                      </c:pt>
                    </c:strCache>
                  </c:strRef>
                </c:cat>
                <c:val>
                  <c:numRef>
                    <c:extLst xmlns:c15="http://schemas.microsoft.com/office/drawing/2012/chart">
                      <c:ext xmlns:c15="http://schemas.microsoft.com/office/drawing/2012/chart" uri="{02D57815-91ED-43cb-92C2-25804820EDAC}">
                        <c15:formulaRef>
                          <c15:sqref>('Tipos de cambio'!$Q$26:$Z$26,'Tipos de cambio'!$AB$26:$AC$26)</c15:sqref>
                        </c15:formulaRef>
                      </c:ext>
                    </c:extLst>
                    <c:numCache>
                      <c:formatCode>#,##0.0</c:formatCode>
                      <c:ptCount val="12"/>
                      <c:pt idx="0">
                        <c:v>41.250594595837882</c:v>
                      </c:pt>
                      <c:pt idx="1">
                        <c:v>36.265189079664765</c:v>
                      </c:pt>
                      <c:pt idx="2">
                        <c:v>34.314528796200797</c:v>
                      </c:pt>
                      <c:pt idx="3">
                        <c:v>33.299954070568596</c:v>
                      </c:pt>
                      <c:pt idx="4">
                        <c:v>36.488620111275637</c:v>
                      </c:pt>
                      <c:pt idx="5">
                        <c:v>36.878660576643291</c:v>
                      </c:pt>
                      <c:pt idx="6">
                        <c:v>37.440234264228259</c:v>
                      </c:pt>
                      <c:pt idx="7">
                        <c:v>43.349915066456802</c:v>
                      </c:pt>
                      <c:pt idx="8">
                        <c:v>47.367530364372499</c:v>
                      </c:pt>
                      <c:pt idx="9">
                        <c:v>51.851169354838802</c:v>
                      </c:pt>
                      <c:pt idx="10">
                        <c:v>48.721214179889998</c:v>
                      </c:pt>
                      <c:pt idx="11">
                        <c:v>46.773269288314069</c:v>
                      </c:pt>
                    </c:numCache>
                  </c:numRef>
                </c:val>
                <c:smooth val="0"/>
                <c:extLst xmlns:c15="http://schemas.microsoft.com/office/drawing/2012/chart">
                  <c:ext xmlns:c16="http://schemas.microsoft.com/office/drawing/2014/chart" uri="{C3380CC4-5D6E-409C-BE32-E72D297353CC}">
                    <c16:uniqueId val="{00000016-BA49-435E-A679-5F49D4BF9577}"/>
                  </c:ext>
                </c:extLst>
              </c15:ser>
            </c15:filteredLineSeries>
          </c:ext>
        </c:extLst>
      </c:lineChart>
      <c:catAx>
        <c:axId val="370094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370094712"/>
        <c:crosses val="autoZero"/>
        <c:auto val="1"/>
        <c:lblAlgn val="ctr"/>
        <c:lblOffset val="100"/>
        <c:noMultiLvlLbl val="0"/>
      </c:catAx>
      <c:valAx>
        <c:axId val="370094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370094056"/>
        <c:crosses val="autoZero"/>
        <c:crossBetween val="between"/>
        <c:majorUnit val="100"/>
      </c:valAx>
      <c:spPr>
        <a:noFill/>
        <a:ln>
          <a:noFill/>
        </a:ln>
        <a:effectLst/>
      </c:spPr>
    </c:plotArea>
    <c:legend>
      <c:legendPos val="r"/>
      <c:layout>
        <c:manualLayout>
          <c:xMode val="edge"/>
          <c:yMode val="edge"/>
          <c:x val="0.84587729493807273"/>
          <c:y val="4.7631192021697723E-2"/>
          <c:w val="0.1469723213644217"/>
          <c:h val="0.8443388339029058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4"/>
          <c:order val="0"/>
          <c:tx>
            <c:strRef>
              <c:f>TCMV!$A$80</c:f>
              <c:strCache>
                <c:ptCount val="1"/>
                <c:pt idx="0">
                  <c:v>Índice $/US$</c:v>
                </c:pt>
              </c:strCache>
            </c:strRef>
          </c:tx>
          <c:spPr>
            <a:ln w="34925" cap="rnd">
              <a:solidFill>
                <a:schemeClr val="accent2"/>
              </a:solidFill>
              <a:round/>
            </a:ln>
            <a:effectLst/>
          </c:spPr>
          <c:marker>
            <c:symbol val="circle"/>
            <c:size val="7"/>
            <c:spPr>
              <a:solidFill>
                <a:schemeClr val="accent2"/>
              </a:solidFill>
              <a:ln w="9525">
                <a:solidFill>
                  <a:schemeClr val="accent2"/>
                </a:solidFill>
              </a:ln>
              <a:effectLst/>
            </c:spPr>
          </c:marker>
          <c:dLbls>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0F5-43FF-AC32-866FA1AC98C5}"/>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0F5-43FF-AC32-866FA1AC98C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L"/>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(TCMV!$T$75:$AC$75,TCMV!$AE$75:$AF$75)</c:f>
              <c:strCache>
                <c:ptCount val="12"/>
                <c:pt idx="0">
                  <c:v>2015</c:v>
                </c:pt>
                <c:pt idx="1">
                  <c:v>2016</c:v>
                </c:pt>
                <c:pt idx="2">
                  <c:v>2017</c:v>
                </c:pt>
                <c:pt idx="3">
                  <c:v>2018</c:v>
                </c:pt>
                <c:pt idx="4">
                  <c:v>2019</c:v>
                </c:pt>
                <c:pt idx="5">
                  <c:v>2020</c:v>
                </c:pt>
                <c:pt idx="6">
                  <c:v>2021</c:v>
                </c:pt>
                <c:pt idx="7">
                  <c:v>2022</c:v>
                </c:pt>
                <c:pt idx="8">
                  <c:v>2023</c:v>
                </c:pt>
                <c:pt idx="9">
                  <c:v>2024</c:v>
                </c:pt>
                <c:pt idx="10">
                  <c:v>Ene. 25</c:v>
                </c:pt>
                <c:pt idx="11">
                  <c:v>Feb. 25</c:v>
                </c:pt>
              </c:strCache>
              <c:extLst/>
            </c:strRef>
          </c:cat>
          <c:val>
            <c:numRef>
              <c:f>(TCMV!$T$80:$AC$80,TCMV!$AE$80:$AF$80)</c:f>
              <c:numCache>
                <c:formatCode>General</c:formatCode>
                <c:ptCount val="12"/>
                <c:pt idx="0">
                  <c:v>100</c:v>
                </c:pt>
                <c:pt idx="1">
                  <c:v>103.45165007793962</c:v>
                </c:pt>
                <c:pt idx="2">
                  <c:v>99.247808242277401</c:v>
                </c:pt>
                <c:pt idx="3">
                  <c:v>97.866377127661266</c:v>
                </c:pt>
                <c:pt idx="4">
                  <c:v>107.39488702897927</c:v>
                </c:pt>
                <c:pt idx="5">
                  <c:v>121.08854912790568</c:v>
                </c:pt>
                <c:pt idx="6" formatCode="0.0">
                  <c:v>116.05240198700801</c:v>
                </c:pt>
                <c:pt idx="7" formatCode="0.0">
                  <c:v>133.33305617118836</c:v>
                </c:pt>
                <c:pt idx="8" formatCode="0.0">
                  <c:v>128.24966003969672</c:v>
                </c:pt>
                <c:pt idx="9" formatCode="0.0">
                  <c:v>144.22352607639874</c:v>
                </c:pt>
                <c:pt idx="10" formatCode="0.0">
                  <c:v>152.96349046444627</c:v>
                </c:pt>
                <c:pt idx="11" formatCode="0.0">
                  <c:v>146.21627818112339</c:v>
                </c:pt>
              </c:numCache>
              <c:extLst/>
            </c:numRef>
          </c:val>
          <c:smooth val="0"/>
          <c:extLst>
            <c:ext xmlns:c16="http://schemas.microsoft.com/office/drawing/2014/chart" uri="{C3380CC4-5D6E-409C-BE32-E72D297353CC}">
              <c16:uniqueId val="{00000002-F0F5-43FF-AC32-866FA1AC98C5}"/>
            </c:ext>
          </c:extLst>
        </c:ser>
        <c:ser>
          <c:idx val="0"/>
          <c:order val="1"/>
          <c:tx>
            <c:strRef>
              <c:f>TCMV!$A$76</c:f>
              <c:strCache>
                <c:ptCount val="1"/>
                <c:pt idx="0">
                  <c:v>TCMV</c:v>
                </c:pt>
              </c:strCache>
            </c:strRef>
          </c:tx>
          <c:spPr>
            <a:ln w="34925" cap="rnd">
              <a:solidFill>
                <a:schemeClr val="accent1"/>
              </a:solidFill>
              <a:round/>
            </a:ln>
            <a:effectLst/>
          </c:spPr>
          <c:marker>
            <c:symbol val="circle"/>
            <c:size val="7"/>
            <c:spPr>
              <a:solidFill>
                <a:schemeClr val="accent1"/>
              </a:solidFill>
              <a:ln w="9525">
                <a:solidFill>
                  <a:schemeClr val="accent1"/>
                </a:solidFill>
              </a:ln>
              <a:effectLst/>
            </c:spPr>
          </c:marker>
          <c:dLbls>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0F5-43FF-AC32-866FA1AC98C5}"/>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0F5-43FF-AC32-866FA1AC98C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L"/>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(TCMV!$T$75:$AC$75,TCMV!$AE$75:$AF$75)</c:f>
              <c:strCache>
                <c:ptCount val="12"/>
                <c:pt idx="0">
                  <c:v>2015</c:v>
                </c:pt>
                <c:pt idx="1">
                  <c:v>2016</c:v>
                </c:pt>
                <c:pt idx="2">
                  <c:v>2017</c:v>
                </c:pt>
                <c:pt idx="3">
                  <c:v>2018</c:v>
                </c:pt>
                <c:pt idx="4">
                  <c:v>2019</c:v>
                </c:pt>
                <c:pt idx="5">
                  <c:v>2020</c:v>
                </c:pt>
                <c:pt idx="6">
                  <c:v>2021</c:v>
                </c:pt>
                <c:pt idx="7">
                  <c:v>2022</c:v>
                </c:pt>
                <c:pt idx="8">
                  <c:v>2023</c:v>
                </c:pt>
                <c:pt idx="9">
                  <c:v>2024</c:v>
                </c:pt>
                <c:pt idx="10">
                  <c:v>Ene. 25</c:v>
                </c:pt>
                <c:pt idx="11">
                  <c:v>Feb. 25</c:v>
                </c:pt>
              </c:strCache>
              <c:extLst/>
            </c:strRef>
          </c:cat>
          <c:val>
            <c:numRef>
              <c:f>(TCMV!$T$76:$AC$76,TCMV!$AE$76:$AF$76)</c:f>
              <c:numCache>
                <c:formatCode>0.0</c:formatCode>
                <c:ptCount val="12"/>
                <c:pt idx="0">
                  <c:v>100</c:v>
                </c:pt>
                <c:pt idx="1">
                  <c:v>100.78130858667858</c:v>
                </c:pt>
                <c:pt idx="2">
                  <c:v>97.077867002825997</c:v>
                </c:pt>
                <c:pt idx="3">
                  <c:v>97.052331795993496</c:v>
                </c:pt>
                <c:pt idx="4">
                  <c:v>102.388146950677</c:v>
                </c:pt>
                <c:pt idx="5">
                  <c:v>111.85088090606774</c:v>
                </c:pt>
                <c:pt idx="6">
                  <c:v>110.05489863284534</c:v>
                </c:pt>
                <c:pt idx="7">
                  <c:v>118.0734046687336</c:v>
                </c:pt>
                <c:pt idx="8">
                  <c:v>113.28245334736017</c:v>
                </c:pt>
                <c:pt idx="9">
                  <c:v>124.41429787023736</c:v>
                </c:pt>
                <c:pt idx="10">
                  <c:v>127.00581501027065</c:v>
                </c:pt>
                <c:pt idx="11">
                  <c:v>123.62723342086571</c:v>
                </c:pt>
              </c:numCache>
              <c:extLst/>
            </c:numRef>
          </c:val>
          <c:smooth val="0"/>
          <c:extLst>
            <c:ext xmlns:c16="http://schemas.microsoft.com/office/drawing/2014/chart" uri="{C3380CC4-5D6E-409C-BE32-E72D297353CC}">
              <c16:uniqueId val="{00000005-F0F5-43FF-AC32-866FA1AC98C5}"/>
            </c:ext>
          </c:extLst>
        </c:ser>
        <c:dLbls>
          <c:showLegendKey val="0"/>
          <c:showVal val="0"/>
          <c:showCatName val="0"/>
          <c:showSerName val="0"/>
          <c:showPercent val="0"/>
          <c:showBubbleSize val="0"/>
        </c:dLbls>
        <c:marker val="1"/>
        <c:smooth val="0"/>
        <c:axId val="532976664"/>
        <c:axId val="532977056"/>
        <c:extLst/>
      </c:lineChart>
      <c:catAx>
        <c:axId val="5329766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532977056"/>
        <c:crosses val="autoZero"/>
        <c:auto val="1"/>
        <c:lblAlgn val="ctr"/>
        <c:lblOffset val="100"/>
        <c:noMultiLvlLbl val="0"/>
      </c:catAx>
      <c:valAx>
        <c:axId val="532977056"/>
        <c:scaling>
          <c:orientation val="minMax"/>
          <c:min val="60"/>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532976664"/>
        <c:crosses val="autoZero"/>
        <c:crossBetween val="between"/>
      </c:valAx>
      <c:spPr>
        <a:noFill/>
        <a:ln>
          <a:noFill/>
        </a:ln>
        <a:effectLst/>
      </c:spPr>
    </c:plotArea>
    <c:legend>
      <c:legendPos val="l"/>
      <c:layout>
        <c:manualLayout>
          <c:xMode val="edge"/>
          <c:yMode val="edge"/>
          <c:x val="0.11669784018085134"/>
          <c:y val="6.0265917508204467E-2"/>
          <c:w val="0.20765625861134848"/>
          <c:h val="0.21727865207677971"/>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barChart>
        <c:barDir val="col"/>
        <c:grouping val="stacked"/>
        <c:varyColors val="0"/>
        <c:ser>
          <c:idx val="0"/>
          <c:order val="0"/>
          <c:tx>
            <c:strRef>
              <c:f>Embotellado!$A$21</c:f>
              <c:strCache>
                <c:ptCount val="1"/>
                <c:pt idx="0">
                  <c:v>Volumen</c:v>
                </c:pt>
              </c:strCache>
            </c:strRef>
          </c:tx>
          <c:spPr>
            <a:solidFill>
              <a:schemeClr val="accent4"/>
            </a:solidFill>
            <a:ln>
              <a:noFill/>
            </a:ln>
            <a:effectLst/>
          </c:spPr>
          <c:invertIfNegative val="0"/>
          <c:cat>
            <c:strRef>
              <c:f>Embotellado!$B$20:$C$20</c:f>
              <c:strCache>
                <c:ptCount val="2"/>
                <c:pt idx="0">
                  <c:v>Ene-Feb 2024</c:v>
                </c:pt>
                <c:pt idx="1">
                  <c:v>Ene-Feb 2025</c:v>
                </c:pt>
              </c:strCache>
            </c:strRef>
          </c:cat>
          <c:val>
            <c:numRef>
              <c:f>Embotellado!$B$21:$C$21</c:f>
              <c:numCache>
                <c:formatCode>#,##0.0</c:formatCode>
                <c:ptCount val="2"/>
                <c:pt idx="0">
                  <c:v>6.7723760000000004</c:v>
                </c:pt>
                <c:pt idx="1">
                  <c:v>6.7165889999999999</c:v>
                </c:pt>
              </c:numCache>
            </c:numRef>
          </c:val>
          <c:extLst>
            <c:ext xmlns:c16="http://schemas.microsoft.com/office/drawing/2014/chart" uri="{C3380CC4-5D6E-409C-BE32-E72D297353CC}">
              <c16:uniqueId val="{00000000-7D26-4FED-AF96-B4EF8309F4B8}"/>
            </c:ext>
          </c:extLst>
        </c:ser>
        <c:dLbls>
          <c:showLegendKey val="0"/>
          <c:showVal val="0"/>
          <c:showCatName val="0"/>
          <c:showSerName val="0"/>
          <c:showPercent val="0"/>
          <c:showBubbleSize val="0"/>
        </c:dLbls>
        <c:gapWidth val="150"/>
        <c:overlap val="100"/>
        <c:axId val="-2056632616"/>
        <c:axId val="-2056629096"/>
      </c:barChart>
      <c:catAx>
        <c:axId val="-205663261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Candara" panose="020E0502030303020204" pitchFamily="34" charset="0"/>
                <a:ea typeface="+mn-ea"/>
                <a:cs typeface="+mn-cs"/>
              </a:defRPr>
            </a:pPr>
            <a:endParaRPr lang="es-CL"/>
          </a:p>
        </c:txPr>
        <c:crossAx val="-2056629096"/>
        <c:crosses val="autoZero"/>
        <c:auto val="1"/>
        <c:lblAlgn val="ctr"/>
        <c:lblOffset val="100"/>
        <c:noMultiLvlLbl val="0"/>
      </c:catAx>
      <c:valAx>
        <c:axId val="-2056629096"/>
        <c:scaling>
          <c:orientation val="minMax"/>
          <c:max val="60"/>
          <c:min val="0"/>
        </c:scaling>
        <c:delete val="1"/>
        <c:axPos val="l"/>
        <c:majorGridlines>
          <c:spPr>
            <a:ln w="9525" cap="flat" cmpd="sng" algn="ctr">
              <a:noFill/>
              <a:round/>
            </a:ln>
            <a:effectLst/>
          </c:spPr>
        </c:majorGridlines>
        <c:numFmt formatCode="#,##0.0" sourceLinked="1"/>
        <c:majorTickMark val="out"/>
        <c:minorTickMark val="none"/>
        <c:tickLblPos val="nextTo"/>
        <c:crossAx val="-205663261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800">
          <a:latin typeface="Candara" panose="020E0502030303020204" pitchFamily="34" charset="0"/>
        </a:defRPr>
      </a:pPr>
      <a:endParaRPr lang="es-CL"/>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5.4040304705998049E-2"/>
          <c:y val="0.10606265364659651"/>
          <c:w val="0.86790147738533807"/>
          <c:h val="0.68815909549890442"/>
        </c:manualLayout>
      </c:layout>
      <c:barChart>
        <c:barDir val="col"/>
        <c:grouping val="stacked"/>
        <c:varyColors val="0"/>
        <c:ser>
          <c:idx val="0"/>
          <c:order val="0"/>
          <c:tx>
            <c:strRef>
              <c:f>Embotellado!$A$10</c:f>
              <c:strCache>
                <c:ptCount val="1"/>
                <c:pt idx="0">
                  <c:v>Total</c:v>
                </c:pt>
              </c:strCache>
            </c:strRef>
          </c:tx>
          <c:spPr>
            <a:solidFill>
              <a:schemeClr val="accent2"/>
            </a:solidFill>
            <a:ln>
              <a:noFill/>
            </a:ln>
            <a:effectLst/>
          </c:spPr>
          <c:invertIfNegative val="0"/>
          <c:cat>
            <c:strRef>
              <c:f>Embotellado!$B$5:$C$5</c:f>
              <c:strCache>
                <c:ptCount val="2"/>
                <c:pt idx="0">
                  <c:v>Feb.2024</c:v>
                </c:pt>
                <c:pt idx="1">
                  <c:v>Feb.2025</c:v>
                </c:pt>
              </c:strCache>
            </c:strRef>
          </c:cat>
          <c:val>
            <c:numRef>
              <c:f>Embotellado!$B$10:$C$10</c:f>
              <c:numCache>
                <c:formatCode>#,##0.0</c:formatCode>
                <c:ptCount val="2"/>
                <c:pt idx="0">
                  <c:v>83.137544000000005</c:v>
                </c:pt>
                <c:pt idx="1">
                  <c:v>63.900927000000003</c:v>
                </c:pt>
              </c:numCache>
            </c:numRef>
          </c:val>
          <c:extLst>
            <c:ext xmlns:c16="http://schemas.microsoft.com/office/drawing/2014/chart" uri="{C3380CC4-5D6E-409C-BE32-E72D297353CC}">
              <c16:uniqueId val="{00000000-9FC3-4147-8A12-02E5052B6A78}"/>
            </c:ext>
          </c:extLst>
        </c:ser>
        <c:dLbls>
          <c:showLegendKey val="0"/>
          <c:showVal val="0"/>
          <c:showCatName val="0"/>
          <c:showSerName val="0"/>
          <c:showPercent val="0"/>
          <c:showBubbleSize val="0"/>
        </c:dLbls>
        <c:gapWidth val="150"/>
        <c:overlap val="100"/>
        <c:axId val="-2110369400"/>
        <c:axId val="-2110468952"/>
      </c:barChart>
      <c:catAx>
        <c:axId val="-211036940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Candara" panose="020E0502030303020204" pitchFamily="34" charset="0"/>
                <a:ea typeface="+mn-ea"/>
                <a:cs typeface="+mn-cs"/>
              </a:defRPr>
            </a:pPr>
            <a:endParaRPr lang="es-CL"/>
          </a:p>
        </c:txPr>
        <c:crossAx val="-2110468952"/>
        <c:crosses val="autoZero"/>
        <c:auto val="1"/>
        <c:lblAlgn val="ctr"/>
        <c:lblOffset val="100"/>
        <c:noMultiLvlLbl val="0"/>
      </c:catAx>
      <c:valAx>
        <c:axId val="-2110468952"/>
        <c:scaling>
          <c:orientation val="minMax"/>
          <c:max val="1650"/>
          <c:min val="0"/>
        </c:scaling>
        <c:delete val="1"/>
        <c:axPos val="l"/>
        <c:majorGridlines>
          <c:spPr>
            <a:ln w="9525" cap="flat" cmpd="sng" algn="ctr">
              <a:noFill/>
              <a:round/>
            </a:ln>
            <a:effectLst/>
          </c:spPr>
        </c:majorGridlines>
        <c:numFmt formatCode="#,##0.0" sourceLinked="1"/>
        <c:majorTickMark val="out"/>
        <c:minorTickMark val="none"/>
        <c:tickLblPos val="nextTo"/>
        <c:crossAx val="-211036940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800">
          <a:latin typeface="Candara" panose="020E0502030303020204" pitchFamily="34" charset="0"/>
        </a:defRPr>
      </a:pPr>
      <a:endParaRPr lang="es-C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barChart>
        <c:barDir val="col"/>
        <c:grouping val="stacked"/>
        <c:varyColors val="0"/>
        <c:ser>
          <c:idx val="0"/>
          <c:order val="0"/>
          <c:tx>
            <c:strRef>
              <c:f>Embotellado!$A$6</c:f>
              <c:strCache>
                <c:ptCount val="1"/>
                <c:pt idx="0">
                  <c:v>Total</c:v>
                </c:pt>
              </c:strCache>
            </c:strRef>
          </c:tx>
          <c:spPr>
            <a:solidFill>
              <a:schemeClr val="accent4"/>
            </a:solidFill>
            <a:ln>
              <a:noFill/>
            </a:ln>
            <a:effectLst/>
          </c:spPr>
          <c:invertIfNegative val="0"/>
          <c:cat>
            <c:strRef>
              <c:f>Embotellado!$B$5:$C$5</c:f>
              <c:strCache>
                <c:ptCount val="2"/>
                <c:pt idx="0">
                  <c:v>Feb.2024</c:v>
                </c:pt>
                <c:pt idx="1">
                  <c:v>Feb.2025</c:v>
                </c:pt>
              </c:strCache>
            </c:strRef>
          </c:cat>
          <c:val>
            <c:numRef>
              <c:f>Embotellado!$B$6:$C$6</c:f>
              <c:numCache>
                <c:formatCode>#,##0.0</c:formatCode>
                <c:ptCount val="2"/>
                <c:pt idx="0">
                  <c:v>2.882641</c:v>
                </c:pt>
                <c:pt idx="1">
                  <c:v>2.470307</c:v>
                </c:pt>
              </c:numCache>
            </c:numRef>
          </c:val>
          <c:extLst>
            <c:ext xmlns:c16="http://schemas.microsoft.com/office/drawing/2014/chart" uri="{C3380CC4-5D6E-409C-BE32-E72D297353CC}">
              <c16:uniqueId val="{00000000-B35E-4922-8A2F-A6BC4D5DCD84}"/>
            </c:ext>
          </c:extLst>
        </c:ser>
        <c:dLbls>
          <c:showLegendKey val="0"/>
          <c:showVal val="0"/>
          <c:showCatName val="0"/>
          <c:showSerName val="0"/>
          <c:showPercent val="0"/>
          <c:showBubbleSize val="0"/>
        </c:dLbls>
        <c:gapWidth val="150"/>
        <c:overlap val="100"/>
        <c:axId val="-2053835688"/>
        <c:axId val="-2057103160"/>
      </c:barChart>
      <c:catAx>
        <c:axId val="-205383568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Candara" panose="020E0502030303020204" pitchFamily="34" charset="0"/>
                <a:ea typeface="+mn-ea"/>
                <a:cs typeface="+mn-cs"/>
              </a:defRPr>
            </a:pPr>
            <a:endParaRPr lang="es-CL"/>
          </a:p>
        </c:txPr>
        <c:crossAx val="-2057103160"/>
        <c:crosses val="autoZero"/>
        <c:auto val="1"/>
        <c:lblAlgn val="ctr"/>
        <c:lblOffset val="100"/>
        <c:noMultiLvlLbl val="0"/>
      </c:catAx>
      <c:valAx>
        <c:axId val="-2057103160"/>
        <c:scaling>
          <c:orientation val="minMax"/>
          <c:max val="60"/>
          <c:min val="0"/>
        </c:scaling>
        <c:delete val="1"/>
        <c:axPos val="l"/>
        <c:majorGridlines>
          <c:spPr>
            <a:ln w="9525" cap="flat" cmpd="sng" algn="ctr">
              <a:noFill/>
              <a:round/>
            </a:ln>
            <a:effectLst/>
          </c:spPr>
        </c:majorGridlines>
        <c:numFmt formatCode="#,##0.0" sourceLinked="1"/>
        <c:majorTickMark val="out"/>
        <c:minorTickMark val="none"/>
        <c:tickLblPos val="nextTo"/>
        <c:crossAx val="-205383568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800">
          <a:latin typeface="Candara" panose="020E0502030303020204" pitchFamily="34" charset="0"/>
        </a:defRPr>
      </a:pPr>
      <a:endParaRPr lang="es-C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stacked"/>
        <c:varyColors val="0"/>
        <c:ser>
          <c:idx val="0"/>
          <c:order val="0"/>
          <c:tx>
            <c:strRef>
              <c:f>Embotellado!$A$31</c:f>
              <c:strCache>
                <c:ptCount val="1"/>
                <c:pt idx="0">
                  <c:v>Valor</c:v>
                </c:pt>
              </c:strCache>
            </c:strRef>
          </c:tx>
          <c:spPr>
            <a:solidFill>
              <a:schemeClr val="accent2"/>
            </a:solidFill>
            <a:ln>
              <a:noFill/>
            </a:ln>
            <a:effectLst/>
          </c:spPr>
          <c:invertIfNegative val="0"/>
          <c:cat>
            <c:strRef>
              <c:f>Embotellado!$B$29:$C$29</c:f>
              <c:strCache>
                <c:ptCount val="2"/>
                <c:pt idx="0">
                  <c:v>Mar.23 - Feb.24</c:v>
                </c:pt>
                <c:pt idx="1">
                  <c:v>Mar.24 - Feb.25</c:v>
                </c:pt>
              </c:strCache>
            </c:strRef>
          </c:cat>
          <c:val>
            <c:numRef>
              <c:f>Embotellado!$B$31:$C$31</c:f>
              <c:numCache>
                <c:formatCode>#,##0.0</c:formatCode>
                <c:ptCount val="2"/>
                <c:pt idx="0">
                  <c:v>1251.088591</c:v>
                </c:pt>
                <c:pt idx="1">
                  <c:v>1287.5337790000001</c:v>
                </c:pt>
              </c:numCache>
            </c:numRef>
          </c:val>
          <c:extLst>
            <c:ext xmlns:c16="http://schemas.microsoft.com/office/drawing/2014/chart" uri="{C3380CC4-5D6E-409C-BE32-E72D297353CC}">
              <c16:uniqueId val="{00000000-715C-4D30-9597-AAA2EA8F05E1}"/>
            </c:ext>
          </c:extLst>
        </c:ser>
        <c:dLbls>
          <c:showLegendKey val="0"/>
          <c:showVal val="0"/>
          <c:showCatName val="0"/>
          <c:showSerName val="0"/>
          <c:showPercent val="0"/>
          <c:showBubbleSize val="0"/>
        </c:dLbls>
        <c:gapWidth val="150"/>
        <c:overlap val="100"/>
        <c:axId val="-2056663864"/>
        <c:axId val="-2056660344"/>
      </c:barChart>
      <c:catAx>
        <c:axId val="-20566638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Candara" panose="020E0502030303020204" pitchFamily="34" charset="0"/>
                <a:ea typeface="+mn-ea"/>
                <a:cs typeface="+mn-cs"/>
              </a:defRPr>
            </a:pPr>
            <a:endParaRPr lang="es-CL"/>
          </a:p>
        </c:txPr>
        <c:crossAx val="-2056660344"/>
        <c:crosses val="autoZero"/>
        <c:auto val="1"/>
        <c:lblAlgn val="ctr"/>
        <c:lblOffset val="100"/>
        <c:noMultiLvlLbl val="0"/>
      </c:catAx>
      <c:valAx>
        <c:axId val="-2056660344"/>
        <c:scaling>
          <c:orientation val="minMax"/>
          <c:max val="1650"/>
          <c:min val="0"/>
        </c:scaling>
        <c:delete val="1"/>
        <c:axPos val="l"/>
        <c:majorGridlines>
          <c:spPr>
            <a:ln w="9525" cap="flat" cmpd="sng" algn="ctr">
              <a:noFill/>
              <a:round/>
            </a:ln>
            <a:effectLst/>
          </c:spPr>
        </c:majorGridlines>
        <c:numFmt formatCode="#,##0.0" sourceLinked="1"/>
        <c:majorTickMark val="out"/>
        <c:minorTickMark val="none"/>
        <c:tickLblPos val="nextTo"/>
        <c:crossAx val="-205666386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800">
          <a:latin typeface="Candara" panose="020E0502030303020204" pitchFamily="34" charset="0"/>
        </a:defRPr>
      </a:pPr>
      <a:endParaRPr lang="es-C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314456348157302E-2"/>
          <c:y val="5.1282051282051301E-2"/>
          <c:w val="0.89937108730368598"/>
          <c:h val="0.77608318190995296"/>
        </c:manualLayout>
      </c:layout>
      <c:barChart>
        <c:barDir val="col"/>
        <c:grouping val="stacked"/>
        <c:varyColors val="0"/>
        <c:ser>
          <c:idx val="0"/>
          <c:order val="0"/>
          <c:tx>
            <c:strRef>
              <c:f>Segmento!$A$6</c:f>
              <c:strCache>
                <c:ptCount val="1"/>
                <c:pt idx="0">
                  <c:v>US$ 0-20/caja</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Segmento!$B$5:$C$5</c:f>
              <c:strCache>
                <c:ptCount val="2"/>
                <c:pt idx="0">
                  <c:v>Feb.2024</c:v>
                </c:pt>
                <c:pt idx="1">
                  <c:v>Feb.2025</c:v>
                </c:pt>
              </c:strCache>
            </c:strRef>
          </c:cat>
          <c:val>
            <c:numRef>
              <c:f>Segmento!$B$6:$C$6</c:f>
              <c:numCache>
                <c:formatCode>#,##0.00</c:formatCode>
                <c:ptCount val="2"/>
                <c:pt idx="0">
                  <c:v>1.1520144999999999</c:v>
                </c:pt>
                <c:pt idx="1">
                  <c:v>1.0661563799999998</c:v>
                </c:pt>
              </c:numCache>
            </c:numRef>
          </c:val>
          <c:extLst>
            <c:ext xmlns:c16="http://schemas.microsoft.com/office/drawing/2014/chart" uri="{C3380CC4-5D6E-409C-BE32-E72D297353CC}">
              <c16:uniqueId val="{00000000-F06D-4405-81AB-B23F1AD434FD}"/>
            </c:ext>
          </c:extLst>
        </c:ser>
        <c:ser>
          <c:idx val="1"/>
          <c:order val="1"/>
          <c:tx>
            <c:strRef>
              <c:f>Segmento!$A$7</c:f>
              <c:strCache>
                <c:ptCount val="1"/>
                <c:pt idx="0">
                  <c:v>US$ 20-30/caja</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Segmento!$B$5:$C$5</c:f>
              <c:strCache>
                <c:ptCount val="2"/>
                <c:pt idx="0">
                  <c:v>Feb.2024</c:v>
                </c:pt>
                <c:pt idx="1">
                  <c:v>Feb.2025</c:v>
                </c:pt>
              </c:strCache>
            </c:strRef>
          </c:cat>
          <c:val>
            <c:numRef>
              <c:f>Segmento!$B$7:$C$7</c:f>
              <c:numCache>
                <c:formatCode>#,##0.00</c:formatCode>
                <c:ptCount val="2"/>
                <c:pt idx="0">
                  <c:v>0.97308781000000011</c:v>
                </c:pt>
                <c:pt idx="1">
                  <c:v>0.86659331000000006</c:v>
                </c:pt>
              </c:numCache>
            </c:numRef>
          </c:val>
          <c:extLst>
            <c:ext xmlns:c16="http://schemas.microsoft.com/office/drawing/2014/chart" uri="{C3380CC4-5D6E-409C-BE32-E72D297353CC}">
              <c16:uniqueId val="{00000001-F06D-4405-81AB-B23F1AD434FD}"/>
            </c:ext>
          </c:extLst>
        </c:ser>
        <c:ser>
          <c:idx val="2"/>
          <c:order val="2"/>
          <c:tx>
            <c:strRef>
              <c:f>Segmento!$A$8</c:f>
              <c:strCache>
                <c:ptCount val="1"/>
                <c:pt idx="0">
                  <c:v>US$ 30-40/caja</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Segmento!$B$5:$C$5</c:f>
              <c:strCache>
                <c:ptCount val="2"/>
                <c:pt idx="0">
                  <c:v>Feb.2024</c:v>
                </c:pt>
                <c:pt idx="1">
                  <c:v>Feb.2025</c:v>
                </c:pt>
              </c:strCache>
            </c:strRef>
          </c:cat>
          <c:val>
            <c:numRef>
              <c:f>Segmento!$B$8:$C$8</c:f>
              <c:numCache>
                <c:formatCode>#,##0.00</c:formatCode>
                <c:ptCount val="2"/>
                <c:pt idx="0">
                  <c:v>0.41019634000000005</c:v>
                </c:pt>
                <c:pt idx="1">
                  <c:v>0.31213353000000005</c:v>
                </c:pt>
              </c:numCache>
            </c:numRef>
          </c:val>
          <c:extLst>
            <c:ext xmlns:c16="http://schemas.microsoft.com/office/drawing/2014/chart" uri="{C3380CC4-5D6E-409C-BE32-E72D297353CC}">
              <c16:uniqueId val="{00000002-F06D-4405-81AB-B23F1AD434FD}"/>
            </c:ext>
          </c:extLst>
        </c:ser>
        <c:ser>
          <c:idx val="3"/>
          <c:order val="3"/>
          <c:tx>
            <c:strRef>
              <c:f>Segmento!$A$9</c:f>
              <c:strCache>
                <c:ptCount val="1"/>
                <c:pt idx="0">
                  <c:v>US$ 40-50/caja</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Segmento!$B$5:$C$5</c:f>
              <c:strCache>
                <c:ptCount val="2"/>
                <c:pt idx="0">
                  <c:v>Feb.2024</c:v>
                </c:pt>
                <c:pt idx="1">
                  <c:v>Feb.2025</c:v>
                </c:pt>
              </c:strCache>
            </c:strRef>
          </c:cat>
          <c:val>
            <c:numRef>
              <c:f>Segmento!$B$9:$C$9</c:f>
              <c:numCache>
                <c:formatCode>#,##0.00</c:formatCode>
                <c:ptCount val="2"/>
                <c:pt idx="0">
                  <c:v>0.14690919</c:v>
                </c:pt>
                <c:pt idx="1">
                  <c:v>0.11794094000000001</c:v>
                </c:pt>
              </c:numCache>
            </c:numRef>
          </c:val>
          <c:extLst>
            <c:ext xmlns:c16="http://schemas.microsoft.com/office/drawing/2014/chart" uri="{C3380CC4-5D6E-409C-BE32-E72D297353CC}">
              <c16:uniqueId val="{00000003-F06D-4405-81AB-B23F1AD434FD}"/>
            </c:ext>
          </c:extLst>
        </c:ser>
        <c:ser>
          <c:idx val="4"/>
          <c:order val="4"/>
          <c:tx>
            <c:strRef>
              <c:f>Segmento!$A$10</c:f>
              <c:strCache>
                <c:ptCount val="1"/>
                <c:pt idx="0">
                  <c:v>US$ 50-60/caja</c:v>
                </c:pt>
              </c:strCache>
            </c:strRef>
          </c:tx>
          <c:spPr>
            <a:solidFill>
              <a:schemeClr val="accent5"/>
            </a:solidFill>
            <a:ln>
              <a:noFill/>
            </a:ln>
            <a:effectLst/>
          </c:spPr>
          <c:invertIfNegative val="0"/>
          <c:dLbls>
            <c:dLbl>
              <c:idx val="0"/>
              <c:layout>
                <c:manualLayout>
                  <c:x val="0"/>
                  <c:y val="-3.15801870919980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06D-4405-81AB-B23F1AD434FD}"/>
                </c:ext>
              </c:extLst>
            </c:dLbl>
            <c:dLbl>
              <c:idx val="1"/>
              <c:layout>
                <c:manualLayout>
                  <c:x val="0"/>
                  <c:y val="-3.056665993673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06D-4405-81AB-B23F1AD434FD}"/>
                </c:ext>
              </c:extLst>
            </c:dLbl>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Segmento!$B$5:$C$5</c:f>
              <c:strCache>
                <c:ptCount val="2"/>
                <c:pt idx="0">
                  <c:v>Feb.2024</c:v>
                </c:pt>
                <c:pt idx="1">
                  <c:v>Feb.2025</c:v>
                </c:pt>
              </c:strCache>
            </c:strRef>
          </c:cat>
          <c:val>
            <c:numRef>
              <c:f>Segmento!$B$10:$C$10</c:f>
              <c:numCache>
                <c:formatCode>#,##0.00</c:formatCode>
                <c:ptCount val="2"/>
                <c:pt idx="0">
                  <c:v>7.0867619999999992E-2</c:v>
                </c:pt>
                <c:pt idx="1">
                  <c:v>3.4768830000000001E-2</c:v>
                </c:pt>
              </c:numCache>
            </c:numRef>
          </c:val>
          <c:extLst>
            <c:ext xmlns:c16="http://schemas.microsoft.com/office/drawing/2014/chart" uri="{C3380CC4-5D6E-409C-BE32-E72D297353CC}">
              <c16:uniqueId val="{00000006-F06D-4405-81AB-B23F1AD434FD}"/>
            </c:ext>
          </c:extLst>
        </c:ser>
        <c:ser>
          <c:idx val="5"/>
          <c:order val="5"/>
          <c:tx>
            <c:strRef>
              <c:f>Segmento!$A$11</c:f>
              <c:strCache>
                <c:ptCount val="1"/>
                <c:pt idx="0">
                  <c:v>&gt;US$ 60/caja</c:v>
                </c:pt>
              </c:strCache>
            </c:strRef>
          </c:tx>
          <c:spPr>
            <a:solidFill>
              <a:schemeClr val="accent6"/>
            </a:solidFill>
            <a:ln>
              <a:noFill/>
            </a:ln>
            <a:effectLst/>
          </c:spPr>
          <c:invertIfNegative val="0"/>
          <c:dLbls>
            <c:dLbl>
              <c:idx val="0"/>
              <c:layout>
                <c:manualLayout>
                  <c:x val="-4.3130253568614121E-2"/>
                  <c:y val="-4.62830607712497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06D-4405-81AB-B23F1AD434FD}"/>
                </c:ext>
              </c:extLst>
            </c:dLbl>
            <c:dLbl>
              <c:idx val="1"/>
              <c:layout>
                <c:manualLayout>
                  <c:x val="8.3856458529966706E-17"/>
                  <c:y val="-7.38811494717006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06D-4405-81AB-B23F1AD434FD}"/>
                </c:ext>
              </c:extLst>
            </c:dLbl>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Segmento!$B$5:$C$5</c:f>
              <c:strCache>
                <c:ptCount val="2"/>
                <c:pt idx="0">
                  <c:v>Feb.2024</c:v>
                </c:pt>
                <c:pt idx="1">
                  <c:v>Feb.2025</c:v>
                </c:pt>
              </c:strCache>
            </c:strRef>
          </c:cat>
          <c:val>
            <c:numRef>
              <c:f>Segmento!$B$11:$C$11</c:f>
              <c:numCache>
                <c:formatCode>#,##0.00</c:formatCode>
                <c:ptCount val="2"/>
                <c:pt idx="0">
                  <c:v>0.12956550999999999</c:v>
                </c:pt>
                <c:pt idx="1">
                  <c:v>7.2713710000000001E-2</c:v>
                </c:pt>
              </c:numCache>
            </c:numRef>
          </c:val>
          <c:extLst>
            <c:ext xmlns:c16="http://schemas.microsoft.com/office/drawing/2014/chart" uri="{C3380CC4-5D6E-409C-BE32-E72D297353CC}">
              <c16:uniqueId val="{00000009-F06D-4405-81AB-B23F1AD434FD}"/>
            </c:ext>
          </c:extLst>
        </c:ser>
        <c:dLbls>
          <c:showLegendKey val="0"/>
          <c:showVal val="0"/>
          <c:showCatName val="0"/>
          <c:showSerName val="0"/>
          <c:showPercent val="0"/>
          <c:showBubbleSize val="0"/>
        </c:dLbls>
        <c:gapWidth val="150"/>
        <c:overlap val="100"/>
        <c:axId val="-2055890264"/>
        <c:axId val="-2055657896"/>
      </c:barChart>
      <c:catAx>
        <c:axId val="-2055890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crossAx val="-2055657896"/>
        <c:crosses val="autoZero"/>
        <c:auto val="1"/>
        <c:lblAlgn val="ctr"/>
        <c:lblOffset val="0"/>
        <c:noMultiLvlLbl val="0"/>
      </c:catAx>
      <c:valAx>
        <c:axId val="-2055657896"/>
        <c:scaling>
          <c:orientation val="minMax"/>
        </c:scaling>
        <c:delete val="1"/>
        <c:axPos val="l"/>
        <c:numFmt formatCode="#,##0.00" sourceLinked="1"/>
        <c:majorTickMark val="none"/>
        <c:minorTickMark val="none"/>
        <c:tickLblPos val="nextTo"/>
        <c:crossAx val="-205589026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solidFill>
            <a:schemeClr val="accent1">
              <a:lumMod val="20000"/>
              <a:lumOff val="80000"/>
            </a:schemeClr>
          </a:solidFill>
          <a:latin typeface="Candara" panose="020E0502030303020204" pitchFamily="34" charset="0"/>
        </a:defRPr>
      </a:pPr>
      <a:endParaRPr lang="es-C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857142857142899E-2"/>
          <c:y val="1.7777777777777799E-2"/>
          <c:w val="0.90476190476190499"/>
          <c:h val="0.80268206474190695"/>
        </c:manualLayout>
      </c:layout>
      <c:barChart>
        <c:barDir val="col"/>
        <c:grouping val="stacked"/>
        <c:varyColors val="0"/>
        <c:ser>
          <c:idx val="0"/>
          <c:order val="0"/>
          <c:tx>
            <c:strRef>
              <c:f>Segmento!$A$15</c:f>
              <c:strCache>
                <c:ptCount val="1"/>
                <c:pt idx="0">
                  <c:v>US$ 0-20/caja</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Segmento!$B$5:$C$5</c:f>
              <c:strCache>
                <c:ptCount val="2"/>
                <c:pt idx="0">
                  <c:v>Feb.2024</c:v>
                </c:pt>
                <c:pt idx="1">
                  <c:v>Feb.2025</c:v>
                </c:pt>
              </c:strCache>
            </c:strRef>
          </c:cat>
          <c:val>
            <c:numRef>
              <c:f>Segmento!$B$15:$C$15</c:f>
              <c:numCache>
                <c:formatCode>#,##0.00</c:formatCode>
                <c:ptCount val="2"/>
                <c:pt idx="0">
                  <c:v>19.960552</c:v>
                </c:pt>
                <c:pt idx="1">
                  <c:v>17.847867999999998</c:v>
                </c:pt>
              </c:numCache>
            </c:numRef>
          </c:val>
          <c:extLst>
            <c:ext xmlns:c16="http://schemas.microsoft.com/office/drawing/2014/chart" uri="{C3380CC4-5D6E-409C-BE32-E72D297353CC}">
              <c16:uniqueId val="{00000000-58A6-4E13-B9AA-AD06E9438AAC}"/>
            </c:ext>
          </c:extLst>
        </c:ser>
        <c:ser>
          <c:idx val="1"/>
          <c:order val="1"/>
          <c:tx>
            <c:strRef>
              <c:f>Segmento!$A$16</c:f>
              <c:strCache>
                <c:ptCount val="1"/>
                <c:pt idx="0">
                  <c:v>US$ 20-30/caja</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Segmento!$B$5:$C$5</c:f>
              <c:strCache>
                <c:ptCount val="2"/>
                <c:pt idx="0">
                  <c:v>Feb.2024</c:v>
                </c:pt>
                <c:pt idx="1">
                  <c:v>Feb.2025</c:v>
                </c:pt>
              </c:strCache>
            </c:strRef>
          </c:cat>
          <c:val>
            <c:numRef>
              <c:f>Segmento!$B$16:$C$16</c:f>
              <c:numCache>
                <c:formatCode>#,##0.00</c:formatCode>
                <c:ptCount val="2"/>
                <c:pt idx="0">
                  <c:v>23.040264000000001</c:v>
                </c:pt>
                <c:pt idx="1">
                  <c:v>20.148316000000001</c:v>
                </c:pt>
              </c:numCache>
            </c:numRef>
          </c:val>
          <c:extLst>
            <c:ext xmlns:c16="http://schemas.microsoft.com/office/drawing/2014/chart" uri="{C3380CC4-5D6E-409C-BE32-E72D297353CC}">
              <c16:uniqueId val="{00000001-58A6-4E13-B9AA-AD06E9438AAC}"/>
            </c:ext>
          </c:extLst>
        </c:ser>
        <c:ser>
          <c:idx val="2"/>
          <c:order val="2"/>
          <c:tx>
            <c:strRef>
              <c:f>Segmento!$A$17</c:f>
              <c:strCache>
                <c:ptCount val="1"/>
                <c:pt idx="0">
                  <c:v>US$ 30-40/caja</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Segmento!$B$5:$C$5</c:f>
              <c:strCache>
                <c:ptCount val="2"/>
                <c:pt idx="0">
                  <c:v>Feb.2024</c:v>
                </c:pt>
                <c:pt idx="1">
                  <c:v>Feb.2025</c:v>
                </c:pt>
              </c:strCache>
            </c:strRef>
          </c:cat>
          <c:val>
            <c:numRef>
              <c:f>Segmento!$B$17:$C$17</c:f>
              <c:numCache>
                <c:formatCode>#,##0.00</c:formatCode>
                <c:ptCount val="2"/>
                <c:pt idx="0">
                  <c:v>14.287006999999999</c:v>
                </c:pt>
                <c:pt idx="1">
                  <c:v>10.751184</c:v>
                </c:pt>
              </c:numCache>
            </c:numRef>
          </c:val>
          <c:extLst>
            <c:ext xmlns:c16="http://schemas.microsoft.com/office/drawing/2014/chart" uri="{C3380CC4-5D6E-409C-BE32-E72D297353CC}">
              <c16:uniqueId val="{00000002-58A6-4E13-B9AA-AD06E9438AAC}"/>
            </c:ext>
          </c:extLst>
        </c:ser>
        <c:ser>
          <c:idx val="3"/>
          <c:order val="3"/>
          <c:tx>
            <c:strRef>
              <c:f>Segmento!$A$18</c:f>
              <c:strCache>
                <c:ptCount val="1"/>
                <c:pt idx="0">
                  <c:v>US$ 40-50/caja</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Segmento!$B$5:$C$5</c:f>
              <c:strCache>
                <c:ptCount val="2"/>
                <c:pt idx="0">
                  <c:v>Feb.2024</c:v>
                </c:pt>
                <c:pt idx="1">
                  <c:v>Feb.2025</c:v>
                </c:pt>
              </c:strCache>
            </c:strRef>
          </c:cat>
          <c:val>
            <c:numRef>
              <c:f>Segmento!$B$18:$C$18</c:f>
              <c:numCache>
                <c:formatCode>#,##0.00</c:formatCode>
                <c:ptCount val="2"/>
                <c:pt idx="0">
                  <c:v>6.553579</c:v>
                </c:pt>
                <c:pt idx="1">
                  <c:v>5.167675</c:v>
                </c:pt>
              </c:numCache>
            </c:numRef>
          </c:val>
          <c:extLst>
            <c:ext xmlns:c16="http://schemas.microsoft.com/office/drawing/2014/chart" uri="{C3380CC4-5D6E-409C-BE32-E72D297353CC}">
              <c16:uniqueId val="{00000003-58A6-4E13-B9AA-AD06E9438AAC}"/>
            </c:ext>
          </c:extLst>
        </c:ser>
        <c:ser>
          <c:idx val="4"/>
          <c:order val="4"/>
          <c:tx>
            <c:strRef>
              <c:f>Segmento!$A$19</c:f>
              <c:strCache>
                <c:ptCount val="1"/>
                <c:pt idx="0">
                  <c:v>US$ 50-60/caja</c:v>
                </c:pt>
              </c:strCache>
            </c:strRef>
          </c:tx>
          <c:spPr>
            <a:solidFill>
              <a:schemeClr val="accent5"/>
            </a:solidFill>
            <a:ln>
              <a:noFill/>
            </a:ln>
            <a:effectLst/>
          </c:spPr>
          <c:invertIfNegative val="0"/>
          <c:dLbls>
            <c:dLbl>
              <c:idx val="0"/>
              <c:layout>
                <c:manualLayout>
                  <c:x val="0"/>
                  <c:y val="-3.55555555555555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8A6-4E13-B9AA-AD06E9438AAC}"/>
                </c:ext>
              </c:extLst>
            </c:dLbl>
            <c:dLbl>
              <c:idx val="1"/>
              <c:layout>
                <c:manualLayout>
                  <c:x val="-8.3712883778764205E-17"/>
                  <c:y val="-1.62601626016260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8A6-4E13-B9AA-AD06E9438AAC}"/>
                </c:ext>
              </c:extLst>
            </c:dLbl>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Segmento!$B$5:$C$5</c:f>
              <c:strCache>
                <c:ptCount val="2"/>
                <c:pt idx="0">
                  <c:v>Feb.2024</c:v>
                </c:pt>
                <c:pt idx="1">
                  <c:v>Feb.2025</c:v>
                </c:pt>
              </c:strCache>
            </c:strRef>
          </c:cat>
          <c:val>
            <c:numRef>
              <c:f>Segmento!$B$19:$C$19</c:f>
              <c:numCache>
                <c:formatCode>#,##0.00</c:formatCode>
                <c:ptCount val="2"/>
                <c:pt idx="0">
                  <c:v>3.8030895</c:v>
                </c:pt>
                <c:pt idx="1">
                  <c:v>1.8595202500000001</c:v>
                </c:pt>
              </c:numCache>
            </c:numRef>
          </c:val>
          <c:extLst>
            <c:ext xmlns:c16="http://schemas.microsoft.com/office/drawing/2014/chart" uri="{C3380CC4-5D6E-409C-BE32-E72D297353CC}">
              <c16:uniqueId val="{00000006-58A6-4E13-B9AA-AD06E9438AAC}"/>
            </c:ext>
          </c:extLst>
        </c:ser>
        <c:ser>
          <c:idx val="5"/>
          <c:order val="5"/>
          <c:tx>
            <c:strRef>
              <c:f>Segmento!$A$20</c:f>
              <c:strCache>
                <c:ptCount val="1"/>
                <c:pt idx="0">
                  <c:v>&gt;US$ 60/caja</c:v>
                </c:pt>
              </c:strCache>
            </c:strRef>
          </c:tx>
          <c:spPr>
            <a:solidFill>
              <a:schemeClr val="accent6"/>
            </a:solidFill>
            <a:ln>
              <a:noFill/>
            </a:ln>
            <a:effectLst/>
          </c:spPr>
          <c:invertIfNegative val="0"/>
          <c:dLbls>
            <c:dLbl>
              <c:idx val="0"/>
              <c:layout>
                <c:manualLayout>
                  <c:x val="0"/>
                  <c:y val="-3.55555555555555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8A6-4E13-B9AA-AD06E9438AAC}"/>
                </c:ext>
              </c:extLst>
            </c:dLbl>
            <c:dLbl>
              <c:idx val="1"/>
              <c:layout>
                <c:manualLayout>
                  <c:x val="8.3712883778764205E-17"/>
                  <c:y val="-3.25203252032520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8A6-4E13-B9AA-AD06E9438AAC}"/>
                </c:ext>
              </c:extLst>
            </c:dLbl>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Segmento!$B$5:$C$5</c:f>
              <c:strCache>
                <c:ptCount val="2"/>
                <c:pt idx="0">
                  <c:v>Feb.2024</c:v>
                </c:pt>
                <c:pt idx="1">
                  <c:v>Feb.2025</c:v>
                </c:pt>
              </c:strCache>
            </c:strRef>
          </c:cat>
          <c:val>
            <c:numRef>
              <c:f>Segmento!$B$20:$C$20</c:f>
              <c:numCache>
                <c:formatCode>#,##0.00</c:formatCode>
                <c:ptCount val="2"/>
                <c:pt idx="0">
                  <c:v>15.493052</c:v>
                </c:pt>
                <c:pt idx="1">
                  <c:v>8.1263629999999996</c:v>
                </c:pt>
              </c:numCache>
            </c:numRef>
          </c:val>
          <c:extLst>
            <c:ext xmlns:c16="http://schemas.microsoft.com/office/drawing/2014/chart" uri="{C3380CC4-5D6E-409C-BE32-E72D297353CC}">
              <c16:uniqueId val="{00000009-58A6-4E13-B9AA-AD06E9438AAC}"/>
            </c:ext>
          </c:extLst>
        </c:ser>
        <c:dLbls>
          <c:showLegendKey val="0"/>
          <c:showVal val="0"/>
          <c:showCatName val="0"/>
          <c:showSerName val="0"/>
          <c:showPercent val="0"/>
          <c:showBubbleSize val="0"/>
        </c:dLbls>
        <c:gapWidth val="150"/>
        <c:overlap val="100"/>
        <c:axId val="-2059360600"/>
        <c:axId val="-2058804824"/>
      </c:barChart>
      <c:catAx>
        <c:axId val="-2059360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crossAx val="-2058804824"/>
        <c:crosses val="autoZero"/>
        <c:auto val="1"/>
        <c:lblAlgn val="ctr"/>
        <c:lblOffset val="0"/>
        <c:noMultiLvlLbl val="0"/>
      </c:catAx>
      <c:valAx>
        <c:axId val="-2058804824"/>
        <c:scaling>
          <c:orientation val="minMax"/>
        </c:scaling>
        <c:delete val="1"/>
        <c:axPos val="l"/>
        <c:numFmt formatCode="#,##0.00" sourceLinked="1"/>
        <c:majorTickMark val="none"/>
        <c:minorTickMark val="none"/>
        <c:tickLblPos val="nextTo"/>
        <c:crossAx val="-205936060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solidFill>
            <a:schemeClr val="accent1">
              <a:lumMod val="20000"/>
              <a:lumOff val="80000"/>
            </a:schemeClr>
          </a:solidFill>
          <a:latin typeface="Candara" panose="020E0502030303020204" pitchFamily="34" charset="0"/>
        </a:defRPr>
      </a:pPr>
      <a:endParaRPr lang="es-C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166373375765099E-2"/>
          <c:y val="6.14035087719298E-2"/>
          <c:w val="0.89937108730368598"/>
          <c:h val="0.70001519546898705"/>
        </c:manualLayout>
      </c:layout>
      <c:barChart>
        <c:barDir val="col"/>
        <c:grouping val="stacked"/>
        <c:varyColors val="0"/>
        <c:ser>
          <c:idx val="0"/>
          <c:order val="0"/>
          <c:tx>
            <c:strRef>
              <c:f>Segmento!$A$29</c:f>
              <c:strCache>
                <c:ptCount val="1"/>
                <c:pt idx="0">
                  <c:v>US$ 0-20/caja</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Segmento!$B$28:$C$28</c:f>
              <c:strCache>
                <c:ptCount val="2"/>
                <c:pt idx="0">
                  <c:v>Acumulado 2024</c:v>
                </c:pt>
                <c:pt idx="1">
                  <c:v>Acumulado 2025</c:v>
                </c:pt>
              </c:strCache>
            </c:strRef>
          </c:cat>
          <c:val>
            <c:numRef>
              <c:f>Segmento!$B$29:$C$29</c:f>
              <c:numCache>
                <c:formatCode>#,##0.00</c:formatCode>
                <c:ptCount val="2"/>
                <c:pt idx="0">
                  <c:v>2.5349379999999999</c:v>
                </c:pt>
                <c:pt idx="1">
                  <c:v>2.53648125</c:v>
                </c:pt>
              </c:numCache>
            </c:numRef>
          </c:val>
          <c:extLst>
            <c:ext xmlns:c16="http://schemas.microsoft.com/office/drawing/2014/chart" uri="{C3380CC4-5D6E-409C-BE32-E72D297353CC}">
              <c16:uniqueId val="{00000000-51AB-405E-ACDE-F1239F6FD056}"/>
            </c:ext>
          </c:extLst>
        </c:ser>
        <c:ser>
          <c:idx val="1"/>
          <c:order val="1"/>
          <c:tx>
            <c:strRef>
              <c:f>Segmento!$A$30</c:f>
              <c:strCache>
                <c:ptCount val="1"/>
                <c:pt idx="0">
                  <c:v>US$ 20-30/caja</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Segmento!$B$28:$C$28</c:f>
              <c:strCache>
                <c:ptCount val="2"/>
                <c:pt idx="0">
                  <c:v>Acumulado 2024</c:v>
                </c:pt>
                <c:pt idx="1">
                  <c:v>Acumulado 2025</c:v>
                </c:pt>
              </c:strCache>
            </c:strRef>
          </c:cat>
          <c:val>
            <c:numRef>
              <c:f>Segmento!$B$30:$C$30</c:f>
              <c:numCache>
                <c:formatCode>#,##0.00</c:formatCode>
                <c:ptCount val="2"/>
                <c:pt idx="0">
                  <c:v>2.4680137499999999</c:v>
                </c:pt>
                <c:pt idx="1">
                  <c:v>2.6647062500000001</c:v>
                </c:pt>
              </c:numCache>
            </c:numRef>
          </c:val>
          <c:extLst>
            <c:ext xmlns:c16="http://schemas.microsoft.com/office/drawing/2014/chart" uri="{C3380CC4-5D6E-409C-BE32-E72D297353CC}">
              <c16:uniqueId val="{00000001-51AB-405E-ACDE-F1239F6FD056}"/>
            </c:ext>
          </c:extLst>
        </c:ser>
        <c:ser>
          <c:idx val="2"/>
          <c:order val="2"/>
          <c:tx>
            <c:strRef>
              <c:f>Segmento!$A$31</c:f>
              <c:strCache>
                <c:ptCount val="1"/>
                <c:pt idx="0">
                  <c:v>US$ 30-40/caja</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Segmento!$B$28:$C$28</c:f>
              <c:strCache>
                <c:ptCount val="2"/>
                <c:pt idx="0">
                  <c:v>Acumulado 2024</c:v>
                </c:pt>
                <c:pt idx="1">
                  <c:v>Acumulado 2025</c:v>
                </c:pt>
              </c:strCache>
            </c:strRef>
          </c:cat>
          <c:val>
            <c:numRef>
              <c:f>Segmento!$B$31:$C$31</c:f>
              <c:numCache>
                <c:formatCode>#,##0.00</c:formatCode>
                <c:ptCount val="2"/>
                <c:pt idx="0">
                  <c:v>1.003072</c:v>
                </c:pt>
                <c:pt idx="1">
                  <c:v>0.89144181</c:v>
                </c:pt>
              </c:numCache>
            </c:numRef>
          </c:val>
          <c:extLst>
            <c:ext xmlns:c16="http://schemas.microsoft.com/office/drawing/2014/chart" uri="{C3380CC4-5D6E-409C-BE32-E72D297353CC}">
              <c16:uniqueId val="{00000002-51AB-405E-ACDE-F1239F6FD056}"/>
            </c:ext>
          </c:extLst>
        </c:ser>
        <c:ser>
          <c:idx val="3"/>
          <c:order val="3"/>
          <c:tx>
            <c:strRef>
              <c:f>Segmento!$A$32</c:f>
              <c:strCache>
                <c:ptCount val="1"/>
                <c:pt idx="0">
                  <c:v>US$ 40-50/caja</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Segmento!$B$28:$C$28</c:f>
              <c:strCache>
                <c:ptCount val="2"/>
                <c:pt idx="0">
                  <c:v>Acumulado 2024</c:v>
                </c:pt>
                <c:pt idx="1">
                  <c:v>Acumulado 2025</c:v>
                </c:pt>
              </c:strCache>
            </c:strRef>
          </c:cat>
          <c:val>
            <c:numRef>
              <c:f>Segmento!$B$32:$C$32</c:f>
              <c:numCache>
                <c:formatCode>#,##0.00</c:formatCode>
                <c:ptCount val="2"/>
                <c:pt idx="0">
                  <c:v>0.32609300000000002</c:v>
                </c:pt>
                <c:pt idx="1">
                  <c:v>0.30847634000000002</c:v>
                </c:pt>
              </c:numCache>
            </c:numRef>
          </c:val>
          <c:extLst>
            <c:ext xmlns:c16="http://schemas.microsoft.com/office/drawing/2014/chart" uri="{C3380CC4-5D6E-409C-BE32-E72D297353CC}">
              <c16:uniqueId val="{00000003-51AB-405E-ACDE-F1239F6FD056}"/>
            </c:ext>
          </c:extLst>
        </c:ser>
        <c:ser>
          <c:idx val="4"/>
          <c:order val="4"/>
          <c:tx>
            <c:strRef>
              <c:f>Segmento!$A$33</c:f>
              <c:strCache>
                <c:ptCount val="1"/>
                <c:pt idx="0">
                  <c:v>US$ 50-60/caja</c:v>
                </c:pt>
              </c:strCache>
            </c:strRef>
          </c:tx>
          <c:spPr>
            <a:solidFill>
              <a:schemeClr val="accent5"/>
            </a:solidFill>
            <a:ln>
              <a:noFill/>
            </a:ln>
            <a:effectLst/>
          </c:spPr>
          <c:invertIfNegative val="0"/>
          <c:dLbls>
            <c:dLbl>
              <c:idx val="0"/>
              <c:layout>
                <c:manualLayout>
                  <c:x val="-4.1928229264982102E-17"/>
                  <c:y val="-4.30504680297733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1AB-405E-ACDE-F1239F6FD056}"/>
                </c:ext>
              </c:extLst>
            </c:dLbl>
            <c:dLbl>
              <c:idx val="1"/>
              <c:layout>
                <c:manualLayout>
                  <c:x val="0"/>
                  <c:y val="-3.44403744238186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1AB-405E-ACDE-F1239F6FD056}"/>
                </c:ext>
              </c:extLst>
            </c:dLbl>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Segmento!$B$28:$C$28</c:f>
              <c:strCache>
                <c:ptCount val="2"/>
                <c:pt idx="0">
                  <c:v>Acumulado 2024</c:v>
                </c:pt>
                <c:pt idx="1">
                  <c:v>Acumulado 2025</c:v>
                </c:pt>
              </c:strCache>
            </c:strRef>
          </c:cat>
          <c:val>
            <c:numRef>
              <c:f>Segmento!$B$33:$C$33</c:f>
              <c:numCache>
                <c:formatCode>#,##0.00</c:formatCode>
                <c:ptCount val="2"/>
                <c:pt idx="0">
                  <c:v>0.14426461999999998</c:v>
                </c:pt>
                <c:pt idx="1">
                  <c:v>8.993189E-2</c:v>
                </c:pt>
              </c:numCache>
            </c:numRef>
          </c:val>
          <c:extLst>
            <c:ext xmlns:c16="http://schemas.microsoft.com/office/drawing/2014/chart" uri="{C3380CC4-5D6E-409C-BE32-E72D297353CC}">
              <c16:uniqueId val="{00000006-51AB-405E-ACDE-F1239F6FD056}"/>
            </c:ext>
          </c:extLst>
        </c:ser>
        <c:ser>
          <c:idx val="5"/>
          <c:order val="5"/>
          <c:tx>
            <c:strRef>
              <c:f>Segmento!$A$34</c:f>
              <c:strCache>
                <c:ptCount val="1"/>
                <c:pt idx="0">
                  <c:v>&gt;US$ 60/caja</c:v>
                </c:pt>
              </c:strCache>
            </c:strRef>
          </c:tx>
          <c:spPr>
            <a:solidFill>
              <a:schemeClr val="accent6"/>
            </a:solidFill>
            <a:ln>
              <a:noFill/>
            </a:ln>
            <a:effectLst/>
          </c:spPr>
          <c:invertIfNegative val="0"/>
          <c:dLbls>
            <c:dLbl>
              <c:idx val="0"/>
              <c:layout>
                <c:manualLayout>
                  <c:x val="0"/>
                  <c:y val="-0.10281049032174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1AB-405E-ACDE-F1239F6FD056}"/>
                </c:ext>
              </c:extLst>
            </c:dLbl>
            <c:dLbl>
              <c:idx val="1"/>
              <c:layout>
                <c:manualLayout>
                  <c:x val="-8.3856458529966706E-17"/>
                  <c:y val="-7.71509044978077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1AB-405E-ACDE-F1239F6FD056}"/>
                </c:ext>
              </c:extLst>
            </c:dLbl>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Segmento!$B$28:$C$28</c:f>
              <c:strCache>
                <c:ptCount val="2"/>
                <c:pt idx="0">
                  <c:v>Acumulado 2024</c:v>
                </c:pt>
                <c:pt idx="1">
                  <c:v>Acumulado 2025</c:v>
                </c:pt>
              </c:strCache>
            </c:strRef>
          </c:cat>
          <c:val>
            <c:numRef>
              <c:f>Segmento!$B$34:$C$34</c:f>
              <c:numCache>
                <c:formatCode>#,##0.00</c:formatCode>
                <c:ptCount val="2"/>
                <c:pt idx="0">
                  <c:v>0.29599459</c:v>
                </c:pt>
                <c:pt idx="1">
                  <c:v>0.22555155999999998</c:v>
                </c:pt>
              </c:numCache>
            </c:numRef>
          </c:val>
          <c:extLst>
            <c:ext xmlns:c16="http://schemas.microsoft.com/office/drawing/2014/chart" uri="{C3380CC4-5D6E-409C-BE32-E72D297353CC}">
              <c16:uniqueId val="{00000009-51AB-405E-ACDE-F1239F6FD056}"/>
            </c:ext>
          </c:extLst>
        </c:ser>
        <c:dLbls>
          <c:showLegendKey val="0"/>
          <c:showVal val="0"/>
          <c:showCatName val="0"/>
          <c:showSerName val="0"/>
          <c:showPercent val="0"/>
          <c:showBubbleSize val="0"/>
        </c:dLbls>
        <c:gapWidth val="150"/>
        <c:overlap val="100"/>
        <c:axId val="-2051291384"/>
        <c:axId val="-2060879368"/>
      </c:barChart>
      <c:catAx>
        <c:axId val="-205129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crossAx val="-2060879368"/>
        <c:crosses val="autoZero"/>
        <c:auto val="1"/>
        <c:lblAlgn val="ctr"/>
        <c:lblOffset val="0"/>
        <c:noMultiLvlLbl val="0"/>
      </c:catAx>
      <c:valAx>
        <c:axId val="-2060879368"/>
        <c:scaling>
          <c:orientation val="minMax"/>
        </c:scaling>
        <c:delete val="1"/>
        <c:axPos val="l"/>
        <c:numFmt formatCode="#,##0.00" sourceLinked="1"/>
        <c:majorTickMark val="none"/>
        <c:minorTickMark val="none"/>
        <c:tickLblPos val="nextTo"/>
        <c:crossAx val="-205129138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solidFill>
            <a:schemeClr val="accent1">
              <a:lumMod val="20000"/>
              <a:lumOff val="80000"/>
            </a:schemeClr>
          </a:solidFill>
          <a:latin typeface="Candara" panose="020E0502030303020204" pitchFamily="34" charset="0"/>
        </a:defRPr>
      </a:pPr>
      <a:endParaRPr lang="es-CL"/>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4">
  <a:schemeClr val="accent4"/>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withinLinearReversed" id="24">
  <a:schemeClr val="accent4"/>
</cs:colorStyle>
</file>

<file path=ppt/charts/colors12.xml><?xml version="1.0" encoding="utf-8"?>
<cs:colorStyle xmlns:cs="http://schemas.microsoft.com/office/drawing/2012/chartStyle" xmlns:a="http://schemas.openxmlformats.org/drawingml/2006/main" meth="withinLinear" id="15">
  <a:schemeClr val="accent2"/>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withinLinear" id="15">
  <a:schemeClr val="accent2"/>
</cs:colorStyle>
</file>

<file path=ppt/charts/colors15.xml><?xml version="1.0" encoding="utf-8"?>
<cs:colorStyle xmlns:cs="http://schemas.microsoft.com/office/drawing/2012/chartStyle" xmlns:a="http://schemas.openxmlformats.org/drawingml/2006/main" meth="withinLinear" id="17">
  <a:schemeClr val="accent4"/>
</cs:colorStyle>
</file>

<file path=ppt/charts/colors16.xml><?xml version="1.0" encoding="utf-8"?>
<cs:colorStyle xmlns:cs="http://schemas.microsoft.com/office/drawing/2012/chartStyle" xmlns:a="http://schemas.openxmlformats.org/drawingml/2006/main" meth="withinLinear" id="17">
  <a:schemeClr val="accent4"/>
</cs:colorStyle>
</file>

<file path=ppt/charts/colors17.xml><?xml version="1.0" encoding="utf-8"?>
<cs:colorStyle xmlns:cs="http://schemas.microsoft.com/office/drawing/2012/chartStyle" xmlns:a="http://schemas.openxmlformats.org/drawingml/2006/main" meth="withinLinear" id="17">
  <a:schemeClr val="accent4"/>
</cs:colorStyle>
</file>

<file path=ppt/charts/colors18.xml><?xml version="1.0" encoding="utf-8"?>
<cs:colorStyle xmlns:cs="http://schemas.microsoft.com/office/drawing/2012/chartStyle" xmlns:a="http://schemas.openxmlformats.org/drawingml/2006/main" meth="withinLinear" id="17">
  <a:schemeClr val="accent4"/>
</cs:colorStyle>
</file>

<file path=ppt/charts/colors19.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4">
  <a:schemeClr val="accent4"/>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01D8722A-4246-42A0-AE98-48387FC90CA9}" type="datetimeFigureOut">
              <a:rPr lang="en-US" smtClean="0"/>
              <a:t>4/1/2025</a:t>
            </a:fld>
            <a:endParaRPr lang="en-US"/>
          </a:p>
        </p:txBody>
      </p:sp>
      <p:sp>
        <p:nvSpPr>
          <p:cNvPr id="4" name="Marcador de pie de página 3"/>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5" name="Marcador de número de diapositiva 4"/>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AB65E46D-188B-4DE8-B37C-4273E0DC50E1}" type="slidenum">
              <a:rPr lang="en-US" smtClean="0"/>
              <a:t>‹Nº›</a:t>
            </a:fld>
            <a:endParaRPr lang="en-US"/>
          </a:p>
        </p:txBody>
      </p:sp>
    </p:spTree>
    <p:extLst>
      <p:ext uri="{BB962C8B-B14F-4D97-AF65-F5344CB8AC3E}">
        <p14:creationId xmlns:p14="http://schemas.microsoft.com/office/powerpoint/2010/main" val="1307464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pt-BR"/>
          </a:p>
        </p:txBody>
      </p:sp>
      <p:sp>
        <p:nvSpPr>
          <p:cNvPr id="3" name="Espaço Reservado para Data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FFDBD2E6-3A3E-4A69-9311-5B9BD130A289}" type="datetimeFigureOut">
              <a:rPr lang="pt-BR" smtClean="0"/>
              <a:pPr/>
              <a:t>01/04/2025</a:t>
            </a:fld>
            <a:endParaRPr lang="pt-BR"/>
          </a:p>
        </p:txBody>
      </p:sp>
      <p:sp>
        <p:nvSpPr>
          <p:cNvPr id="4" name="Espaço Reservado para Imagem de Slide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pt-BR"/>
          </a:p>
        </p:txBody>
      </p:sp>
      <p:sp>
        <p:nvSpPr>
          <p:cNvPr id="5" name="Espaço Reservado para Anotações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571EE5C8-896E-4075-B0E9-63FDD1AE914B}" type="slidenum">
              <a:rPr lang="pt-BR" smtClean="0"/>
              <a:pPr/>
              <a:t>‹Nº›</a:t>
            </a:fld>
            <a:endParaRPr lang="pt-BR"/>
          </a:p>
        </p:txBody>
      </p:sp>
    </p:spTree>
    <p:extLst>
      <p:ext uri="{BB962C8B-B14F-4D97-AF65-F5344CB8AC3E}">
        <p14:creationId xmlns:p14="http://schemas.microsoft.com/office/powerpoint/2010/main" val="1236032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85;p1:notes">
            <a:extLst>
              <a:ext uri="{FF2B5EF4-FFF2-40B4-BE49-F238E27FC236}">
                <a16:creationId xmlns:a16="http://schemas.microsoft.com/office/drawing/2014/main" id="{41D91558-BC84-78CF-5728-36075A6A32E4}"/>
              </a:ext>
            </a:extLst>
          </p:cNvPr>
          <p:cNvSpPr txBox="1">
            <a:spLocks noGrp="1"/>
          </p:cNvSpPr>
          <p:nvPr>
            <p:ph type="body" sz="quarter" idx="1"/>
          </p:nvPr>
        </p:nvSpPr>
        <p:spPr/>
        <p:txBody>
          <a:bodyPr lIns="91421" tIns="45701" rIns="91421" bIns="45701"/>
          <a:lstStyle/>
          <a:p>
            <a:endParaRPr lang="es-ES_tradnl"/>
          </a:p>
        </p:txBody>
      </p:sp>
      <p:sp>
        <p:nvSpPr>
          <p:cNvPr id="3" name="Google Shape;86;p1:notes">
            <a:extLst>
              <a:ext uri="{FF2B5EF4-FFF2-40B4-BE49-F238E27FC236}">
                <a16:creationId xmlns:a16="http://schemas.microsoft.com/office/drawing/2014/main" id="{920C86B0-8D56-72A6-A8F7-473F39E6A2F9}"/>
              </a:ext>
            </a:extLst>
          </p:cNvPr>
          <p:cNvSpPr>
            <a:spLocks noGrp="1" noRot="1" noChangeAspect="1"/>
          </p:cNvSpPr>
          <p:nvPr>
            <p:ph type="sldImg"/>
          </p:nvPr>
        </p:nvSpPr>
        <p:spPr>
          <a:xfrm>
            <a:off x="685800" y="1143000"/>
            <a:ext cx="5486400" cy="3086100"/>
          </a:xfrm>
          <a:ln w="12701" cap="flat">
            <a:solidFill>
              <a:srgbClr val="000000"/>
            </a:solidFill>
            <a:prstDash val="solid"/>
            <a:round/>
          </a:ln>
        </p:spPr>
      </p:sp>
    </p:spTree>
    <p:extLst>
      <p:ext uri="{BB962C8B-B14F-4D97-AF65-F5344CB8AC3E}">
        <p14:creationId xmlns:p14="http://schemas.microsoft.com/office/powerpoint/2010/main" val="3407452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B7C1BF87-04ED-814B-A2EF-1E1F6DFCDB1C}" type="slidenum">
              <a:rPr lang="es-ES" smtClean="0"/>
              <a:pPr>
                <a:defRPr/>
              </a:pPr>
              <a:t>10</a:t>
            </a:fld>
            <a:endParaRPr lang="es-ES" dirty="0"/>
          </a:p>
        </p:txBody>
      </p:sp>
    </p:spTree>
    <p:extLst>
      <p:ext uri="{BB962C8B-B14F-4D97-AF65-F5344CB8AC3E}">
        <p14:creationId xmlns:p14="http://schemas.microsoft.com/office/powerpoint/2010/main" val="345269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571EE5C8-896E-4075-B0E9-63FDD1AE914B}" type="slidenum">
              <a:rPr lang="pt-BR" smtClean="0"/>
              <a:pPr/>
              <a:t>2</a:t>
            </a:fld>
            <a:endParaRPr lang="pt-BR"/>
          </a:p>
        </p:txBody>
      </p:sp>
    </p:spTree>
    <p:extLst>
      <p:ext uri="{BB962C8B-B14F-4D97-AF65-F5344CB8AC3E}">
        <p14:creationId xmlns:p14="http://schemas.microsoft.com/office/powerpoint/2010/main" val="2467008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571EE5C8-896E-4075-B0E9-63FDD1AE914B}" type="slidenum">
              <a:rPr lang="pt-BR" smtClean="0"/>
              <a:pPr/>
              <a:t>3</a:t>
            </a:fld>
            <a:endParaRPr lang="pt-BR"/>
          </a:p>
        </p:txBody>
      </p:sp>
    </p:spTree>
    <p:extLst>
      <p:ext uri="{BB962C8B-B14F-4D97-AF65-F5344CB8AC3E}">
        <p14:creationId xmlns:p14="http://schemas.microsoft.com/office/powerpoint/2010/main" val="2362171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571EE5C8-896E-4075-B0E9-63FDD1AE914B}" type="slidenum">
              <a:rPr lang="pt-BR" smtClean="0"/>
              <a:pPr/>
              <a:t>4</a:t>
            </a:fld>
            <a:endParaRPr lang="pt-BR"/>
          </a:p>
        </p:txBody>
      </p:sp>
    </p:spTree>
    <p:extLst>
      <p:ext uri="{BB962C8B-B14F-4D97-AF65-F5344CB8AC3E}">
        <p14:creationId xmlns:p14="http://schemas.microsoft.com/office/powerpoint/2010/main" val="1024691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571EE5C8-896E-4075-B0E9-63FDD1AE914B}" type="slidenum">
              <a:rPr lang="pt-BR" smtClean="0"/>
              <a:pPr/>
              <a:t>5</a:t>
            </a:fld>
            <a:endParaRPr lang="pt-BR"/>
          </a:p>
        </p:txBody>
      </p:sp>
    </p:spTree>
    <p:extLst>
      <p:ext uri="{BB962C8B-B14F-4D97-AF65-F5344CB8AC3E}">
        <p14:creationId xmlns:p14="http://schemas.microsoft.com/office/powerpoint/2010/main" val="2001061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24916">
              <a:defRPr/>
            </a:pPr>
            <a:endParaRPr lang="es-ES" dirty="0"/>
          </a:p>
        </p:txBody>
      </p:sp>
      <p:sp>
        <p:nvSpPr>
          <p:cNvPr id="4" name="Marcador de número de diapositiva 3"/>
          <p:cNvSpPr>
            <a:spLocks noGrp="1"/>
          </p:cNvSpPr>
          <p:nvPr>
            <p:ph type="sldNum" sz="quarter" idx="10"/>
          </p:nvPr>
        </p:nvSpPr>
        <p:spPr/>
        <p:txBody>
          <a:bodyPr/>
          <a:lstStyle/>
          <a:p>
            <a:fld id="{571EE5C8-896E-4075-B0E9-63FDD1AE914B}" type="slidenum">
              <a:rPr lang="pt-BR" smtClean="0"/>
              <a:pPr/>
              <a:t>6</a:t>
            </a:fld>
            <a:endParaRPr lang="pt-BR"/>
          </a:p>
        </p:txBody>
      </p:sp>
    </p:spTree>
    <p:extLst>
      <p:ext uri="{BB962C8B-B14F-4D97-AF65-F5344CB8AC3E}">
        <p14:creationId xmlns:p14="http://schemas.microsoft.com/office/powerpoint/2010/main" val="841909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571EE5C8-896E-4075-B0E9-63FDD1AE914B}" type="slidenum">
              <a:rPr lang="pt-BR" smtClean="0"/>
              <a:pPr/>
              <a:t>7</a:t>
            </a:fld>
            <a:endParaRPr lang="pt-BR"/>
          </a:p>
        </p:txBody>
      </p:sp>
    </p:spTree>
    <p:extLst>
      <p:ext uri="{BB962C8B-B14F-4D97-AF65-F5344CB8AC3E}">
        <p14:creationId xmlns:p14="http://schemas.microsoft.com/office/powerpoint/2010/main" val="174369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571EE5C8-896E-4075-B0E9-63FDD1AE914B}" type="slidenum">
              <a:rPr lang="pt-BR" smtClean="0"/>
              <a:pPr/>
              <a:t>8</a:t>
            </a:fld>
            <a:endParaRPr lang="pt-BR"/>
          </a:p>
        </p:txBody>
      </p:sp>
    </p:spTree>
    <p:extLst>
      <p:ext uri="{BB962C8B-B14F-4D97-AF65-F5344CB8AC3E}">
        <p14:creationId xmlns:p14="http://schemas.microsoft.com/office/powerpoint/2010/main" val="3555009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baseline="0" dirty="0"/>
          </a:p>
        </p:txBody>
      </p:sp>
      <p:sp>
        <p:nvSpPr>
          <p:cNvPr id="4" name="Marcador de número de diapositiva 3"/>
          <p:cNvSpPr>
            <a:spLocks noGrp="1"/>
          </p:cNvSpPr>
          <p:nvPr>
            <p:ph type="sldNum" sz="quarter" idx="10"/>
          </p:nvPr>
        </p:nvSpPr>
        <p:spPr/>
        <p:txBody>
          <a:bodyPr/>
          <a:lstStyle/>
          <a:p>
            <a:pPr>
              <a:defRPr/>
            </a:pPr>
            <a:fld id="{B7C1BF87-04ED-814B-A2EF-1E1F6DFCDB1C}" type="slidenum">
              <a:rPr lang="es-ES" smtClean="0"/>
              <a:pPr>
                <a:defRPr/>
              </a:pPr>
              <a:t>9</a:t>
            </a:fld>
            <a:endParaRPr lang="es-ES" dirty="0"/>
          </a:p>
        </p:txBody>
      </p:sp>
    </p:spTree>
    <p:extLst>
      <p:ext uri="{BB962C8B-B14F-4D97-AF65-F5344CB8AC3E}">
        <p14:creationId xmlns:p14="http://schemas.microsoft.com/office/powerpoint/2010/main" val="8365381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a de título">
    <p:spTree>
      <p:nvGrpSpPr>
        <p:cNvPr id="1" name=""/>
        <p:cNvGrpSpPr/>
        <p:nvPr/>
      </p:nvGrpSpPr>
      <p:grpSpPr>
        <a:xfrm>
          <a:off x="0" y="0"/>
          <a:ext cx="0" cy="0"/>
          <a:chOff x="0" y="0"/>
          <a:chExt cx="0" cy="0"/>
        </a:xfrm>
      </p:grpSpPr>
      <p:sp>
        <p:nvSpPr>
          <p:cNvPr id="16" name="Marcador de posición de imagen 5">
            <a:extLst>
              <a:ext uri="{FF2B5EF4-FFF2-40B4-BE49-F238E27FC236}">
                <a16:creationId xmlns:a16="http://schemas.microsoft.com/office/drawing/2014/main" id="{5CA78E1D-6121-7818-8753-2C0AC8C2CC06}"/>
              </a:ext>
            </a:extLst>
          </p:cNvPr>
          <p:cNvSpPr>
            <a:spLocks noGrp="1"/>
          </p:cNvSpPr>
          <p:nvPr>
            <p:ph type="pic" sz="quarter" idx="10"/>
          </p:nvPr>
        </p:nvSpPr>
        <p:spPr>
          <a:xfrm>
            <a:off x="372811" y="337126"/>
            <a:ext cx="11433503" cy="5318310"/>
          </a:xfrm>
          <a:prstGeom prst="rect">
            <a:avLst/>
          </a:prstGeom>
          <a:solidFill>
            <a:schemeClr val="bg2"/>
          </a:solidFill>
        </p:spPr>
        <p:txBody>
          <a:bodyPr/>
          <a:lstStyle>
            <a:lvl1pPr algn="l">
              <a:defRPr/>
            </a:lvl1pPr>
          </a:lstStyle>
          <a:p>
            <a:r>
              <a:rPr lang="es-ES"/>
              <a:t>Haga clic en el icono para agregar una imagen</a:t>
            </a:r>
            <a:endParaRPr lang="es-CL" dirty="0"/>
          </a:p>
        </p:txBody>
      </p:sp>
      <p:sp>
        <p:nvSpPr>
          <p:cNvPr id="2" name="Title 1"/>
          <p:cNvSpPr>
            <a:spLocks noGrp="1"/>
          </p:cNvSpPr>
          <p:nvPr>
            <p:ph type="ctrTitle" hasCustomPrompt="1"/>
          </p:nvPr>
        </p:nvSpPr>
        <p:spPr>
          <a:xfrm>
            <a:off x="502808" y="5259572"/>
            <a:ext cx="9144000" cy="1208654"/>
          </a:xfrm>
        </p:spPr>
        <p:txBody>
          <a:bodyPr anchor="b">
            <a:normAutofit/>
          </a:bodyPr>
          <a:lstStyle>
            <a:lvl1pPr algn="l">
              <a:defRPr sz="2400">
                <a:latin typeface="Gotham Medium" panose="02000604030000020004" pitchFamily="2" charset="0"/>
              </a:defRPr>
            </a:lvl1pPr>
          </a:lstStyle>
          <a:p>
            <a:r>
              <a:rPr lang="es-ES" dirty="0"/>
              <a:t>TÍTULO </a:t>
            </a:r>
            <a:endParaRPr lang="en-US" dirty="0"/>
          </a:p>
        </p:txBody>
      </p:sp>
      <p:sp>
        <p:nvSpPr>
          <p:cNvPr id="20" name="Text Placeholder 2">
            <a:extLst>
              <a:ext uri="{FF2B5EF4-FFF2-40B4-BE49-F238E27FC236}">
                <a16:creationId xmlns:a16="http://schemas.microsoft.com/office/drawing/2014/main" id="{23283650-729E-5229-95DB-736E1A349ABC}"/>
              </a:ext>
            </a:extLst>
          </p:cNvPr>
          <p:cNvSpPr>
            <a:spLocks noGrp="1"/>
          </p:cNvSpPr>
          <p:nvPr>
            <p:ph idx="11"/>
          </p:nvPr>
        </p:nvSpPr>
        <p:spPr>
          <a:xfrm>
            <a:off x="7331666" y="5279188"/>
            <a:ext cx="10440541" cy="1426748"/>
          </a:xfrm>
          <a:prstGeom prst="rect">
            <a:avLst/>
          </a:prstGeom>
        </p:spPr>
        <p:txBody>
          <a:bodyPr vert="horz" lIns="91440" tIns="45720" rIns="91440" bIns="45720" rtlCol="0">
            <a:normAutofit/>
          </a:bodyPr>
          <a:lstStyle>
            <a:lvl1pPr>
              <a:defRPr sz="1400">
                <a:latin typeface="Bodoni 72 Book" pitchFamily="2" charset="0"/>
              </a:defRPr>
            </a:lvl1pPr>
            <a:lvl2pPr>
              <a:defRPr sz="1400">
                <a:latin typeface="Bodoni 72 Book" pitchFamily="2" charset="0"/>
              </a:defRPr>
            </a:lvl2pPr>
            <a:lvl3pPr>
              <a:defRPr sz="1400">
                <a:latin typeface="Bodoni 72 Book" pitchFamily="2" charset="0"/>
              </a:defRPr>
            </a:lvl3pPr>
            <a:lvl4pPr>
              <a:defRPr sz="1400">
                <a:latin typeface="Bodoni 72 Book" pitchFamily="2" charset="0"/>
              </a:defRPr>
            </a:lvl4pPr>
            <a:lvl5pPr>
              <a:defRPr sz="1400">
                <a:latin typeface="Bodoni 72 Book"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pic>
        <p:nvPicPr>
          <p:cNvPr id="3" name="Imagen 2" descr="Interfaz de usuario gráfica&#10;&#10;Descripción generada automáticamente con confianza media">
            <a:extLst>
              <a:ext uri="{FF2B5EF4-FFF2-40B4-BE49-F238E27FC236}">
                <a16:creationId xmlns:a16="http://schemas.microsoft.com/office/drawing/2014/main" id="{FDCC7945-095F-33D3-DA19-8258740A4183}"/>
              </a:ext>
            </a:extLst>
          </p:cNvPr>
          <p:cNvPicPr>
            <a:picLocks noChangeAspect="1"/>
          </p:cNvPicPr>
          <p:nvPr userDrawn="1"/>
        </p:nvPicPr>
        <p:blipFill>
          <a:blip r:embed="rId2"/>
          <a:stretch>
            <a:fillRect/>
          </a:stretch>
        </p:blipFill>
        <p:spPr>
          <a:xfrm>
            <a:off x="1310271" y="3588364"/>
            <a:ext cx="4785729" cy="2693169"/>
          </a:xfrm>
          <a:prstGeom prst="rect">
            <a:avLst/>
          </a:prstGeom>
        </p:spPr>
      </p:pic>
      <p:pic>
        <p:nvPicPr>
          <p:cNvPr id="5" name="Imagen 4">
            <a:extLst>
              <a:ext uri="{FF2B5EF4-FFF2-40B4-BE49-F238E27FC236}">
                <a16:creationId xmlns:a16="http://schemas.microsoft.com/office/drawing/2014/main" id="{013052A4-7740-7B96-DB4D-FFC747244F55}"/>
              </a:ext>
            </a:extLst>
          </p:cNvPr>
          <p:cNvPicPr>
            <a:picLocks noChangeAspect="1"/>
          </p:cNvPicPr>
          <p:nvPr userDrawn="1"/>
        </p:nvPicPr>
        <p:blipFill>
          <a:blip r:embed="rId3"/>
          <a:stretch>
            <a:fillRect/>
          </a:stretch>
        </p:blipFill>
        <p:spPr>
          <a:xfrm flipV="1">
            <a:off x="519056" y="3380596"/>
            <a:ext cx="5599113" cy="22860"/>
          </a:xfrm>
          <a:prstGeom prst="rect">
            <a:avLst/>
          </a:prstGeom>
        </p:spPr>
      </p:pic>
      <p:pic>
        <p:nvPicPr>
          <p:cNvPr id="7" name="Imagen 6">
            <a:extLst>
              <a:ext uri="{FF2B5EF4-FFF2-40B4-BE49-F238E27FC236}">
                <a16:creationId xmlns:a16="http://schemas.microsoft.com/office/drawing/2014/main" id="{0C438F1B-F6AC-114D-35B9-12CFDD18FBB1}"/>
              </a:ext>
            </a:extLst>
          </p:cNvPr>
          <p:cNvPicPr>
            <a:picLocks noChangeAspect="1"/>
          </p:cNvPicPr>
          <p:nvPr userDrawn="1"/>
        </p:nvPicPr>
        <p:blipFill>
          <a:blip r:embed="rId4"/>
          <a:stretch>
            <a:fillRect/>
          </a:stretch>
        </p:blipFill>
        <p:spPr>
          <a:xfrm>
            <a:off x="7291797" y="337126"/>
            <a:ext cx="4476491" cy="6520874"/>
          </a:xfrm>
          <a:prstGeom prst="rect">
            <a:avLst/>
          </a:prstGeom>
        </p:spPr>
      </p:pic>
    </p:spTree>
    <p:extLst>
      <p:ext uri="{BB962C8B-B14F-4D97-AF65-F5344CB8AC3E}">
        <p14:creationId xmlns:p14="http://schemas.microsoft.com/office/powerpoint/2010/main" val="4057543922"/>
      </p:ext>
    </p:extLst>
  </p:cSld>
  <p:clrMapOvr>
    <a:masterClrMapping/>
  </p:clrMapOvr>
  <p:extLst>
    <p:ext uri="{DCECCB84-F9BA-43D5-87BE-67443E8EF086}">
      <p15:sldGuideLst xmlns:p15="http://schemas.microsoft.com/office/powerpoint/2012/main">
        <p15:guide id="1" orient="horz" pos="4275">
          <p15:clr>
            <a:srgbClr val="FBAE40"/>
          </p15:clr>
        </p15:guide>
        <p15:guide id="2" pos="649">
          <p15:clr>
            <a:srgbClr val="FBAE40"/>
          </p15:clr>
        </p15:guide>
        <p15:guide id="3" pos="7679">
          <p15:clr>
            <a:srgbClr val="FBAE40"/>
          </p15:clr>
        </p15:guide>
        <p15:guide id="4" pos="1471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D3F02646-4E3D-4B50-8046-F85FCA8CC203}" type="datetimeFigureOut">
              <a:rPr lang="pt-BR" smtClean="0"/>
              <a:pPr/>
              <a:t>01/04/2025</a:t>
            </a:fld>
            <a:endParaRPr lang="pt-BR"/>
          </a:p>
        </p:txBody>
      </p:sp>
      <p:sp>
        <p:nvSpPr>
          <p:cNvPr id="6" name="Marcador de pie de página 5"/>
          <p:cNvSpPr>
            <a:spLocks noGrp="1"/>
          </p:cNvSpPr>
          <p:nvPr>
            <p:ph type="ftr" sz="quarter" idx="11"/>
          </p:nvPr>
        </p:nvSpPr>
        <p:spPr/>
        <p:txBody>
          <a:bodyPr/>
          <a:lstStyle/>
          <a:p>
            <a:endParaRPr lang="pt-BR"/>
          </a:p>
        </p:txBody>
      </p:sp>
      <p:sp>
        <p:nvSpPr>
          <p:cNvPr id="7" name="Marcador de número de diapositiva 6"/>
          <p:cNvSpPr>
            <a:spLocks noGrp="1"/>
          </p:cNvSpPr>
          <p:nvPr>
            <p:ph type="sldNum" sz="quarter" idx="12"/>
          </p:nvPr>
        </p:nvSpPr>
        <p:spPr/>
        <p:txBody>
          <a:bodyPr/>
          <a:lstStyle/>
          <a:p>
            <a:fld id="{03AFFFEB-E00E-41BA-8F94-26ECAA54CC9A}" type="slidenum">
              <a:rPr lang="pt-BR" smtClean="0"/>
              <a:pPr/>
              <a:t>‹Nº›</a:t>
            </a:fld>
            <a:endParaRPr lang="pt-BR"/>
          </a:p>
        </p:txBody>
      </p:sp>
    </p:spTree>
    <p:extLst>
      <p:ext uri="{BB962C8B-B14F-4D97-AF65-F5344CB8AC3E}">
        <p14:creationId xmlns:p14="http://schemas.microsoft.com/office/powerpoint/2010/main" val="1052741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6"/>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9" y="1681163"/>
            <a:ext cx="5157787" cy="823912"/>
          </a:xfrm>
        </p:spPr>
        <p:txBody>
          <a:bodyPr anchor="b"/>
          <a:lstStyle>
            <a:lvl1pPr marL="0" indent="0">
              <a:buNone/>
              <a:defRPr sz="2400" b="1"/>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s-ES"/>
              <a:t>Haga clic para modificar los estilos de texto del patrón</a:t>
            </a:r>
          </a:p>
        </p:txBody>
      </p:sp>
      <p:sp>
        <p:nvSpPr>
          <p:cNvPr id="4" name="Marcador de contenido 3"/>
          <p:cNvSpPr>
            <a:spLocks noGrp="1"/>
          </p:cNvSpPr>
          <p:nvPr>
            <p:ph sz="half" idx="2"/>
          </p:nvPr>
        </p:nvSpPr>
        <p:spPr>
          <a:xfrm>
            <a:off x="839789"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s-ES"/>
              <a:t>Haga clic para modificar los estilos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D3F02646-4E3D-4B50-8046-F85FCA8CC203}" type="datetimeFigureOut">
              <a:rPr lang="pt-BR" smtClean="0"/>
              <a:pPr/>
              <a:t>01/04/2025</a:t>
            </a:fld>
            <a:endParaRPr lang="pt-BR"/>
          </a:p>
        </p:txBody>
      </p:sp>
      <p:sp>
        <p:nvSpPr>
          <p:cNvPr id="8" name="Marcador de pie de página 7"/>
          <p:cNvSpPr>
            <a:spLocks noGrp="1"/>
          </p:cNvSpPr>
          <p:nvPr>
            <p:ph type="ftr" sz="quarter" idx="11"/>
          </p:nvPr>
        </p:nvSpPr>
        <p:spPr/>
        <p:txBody>
          <a:bodyPr/>
          <a:lstStyle/>
          <a:p>
            <a:endParaRPr lang="pt-BR"/>
          </a:p>
        </p:txBody>
      </p:sp>
      <p:sp>
        <p:nvSpPr>
          <p:cNvPr id="9" name="Marcador de número de diapositiva 8"/>
          <p:cNvSpPr>
            <a:spLocks noGrp="1"/>
          </p:cNvSpPr>
          <p:nvPr>
            <p:ph type="sldNum" sz="quarter" idx="12"/>
          </p:nvPr>
        </p:nvSpPr>
        <p:spPr/>
        <p:txBody>
          <a:bodyPr/>
          <a:lstStyle/>
          <a:p>
            <a:fld id="{03AFFFEB-E00E-41BA-8F94-26ECAA54CC9A}" type="slidenum">
              <a:rPr lang="pt-BR" smtClean="0"/>
              <a:pPr/>
              <a:t>‹Nº›</a:t>
            </a:fld>
            <a:endParaRPr lang="pt-BR"/>
          </a:p>
        </p:txBody>
      </p:sp>
    </p:spTree>
    <p:extLst>
      <p:ext uri="{BB962C8B-B14F-4D97-AF65-F5344CB8AC3E}">
        <p14:creationId xmlns:p14="http://schemas.microsoft.com/office/powerpoint/2010/main" val="148051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D3F02646-4E3D-4B50-8046-F85FCA8CC203}" type="datetimeFigureOut">
              <a:rPr lang="pt-BR" smtClean="0"/>
              <a:pPr/>
              <a:t>01/04/2025</a:t>
            </a:fld>
            <a:endParaRPr lang="pt-BR"/>
          </a:p>
        </p:txBody>
      </p:sp>
      <p:sp>
        <p:nvSpPr>
          <p:cNvPr id="4" name="Marcador de pie de página 3"/>
          <p:cNvSpPr>
            <a:spLocks noGrp="1"/>
          </p:cNvSpPr>
          <p:nvPr>
            <p:ph type="ftr" sz="quarter" idx="11"/>
          </p:nvPr>
        </p:nvSpPr>
        <p:spPr/>
        <p:txBody>
          <a:bodyPr/>
          <a:lstStyle/>
          <a:p>
            <a:endParaRPr lang="pt-BR"/>
          </a:p>
        </p:txBody>
      </p:sp>
      <p:sp>
        <p:nvSpPr>
          <p:cNvPr id="5" name="Marcador de número de diapositiva 4"/>
          <p:cNvSpPr>
            <a:spLocks noGrp="1"/>
          </p:cNvSpPr>
          <p:nvPr>
            <p:ph type="sldNum" sz="quarter" idx="12"/>
          </p:nvPr>
        </p:nvSpPr>
        <p:spPr/>
        <p:txBody>
          <a:bodyPr/>
          <a:lstStyle/>
          <a:p>
            <a:fld id="{03AFFFEB-E00E-41BA-8F94-26ECAA54CC9A}" type="slidenum">
              <a:rPr lang="pt-BR" smtClean="0"/>
              <a:pPr/>
              <a:t>‹Nº›</a:t>
            </a:fld>
            <a:endParaRPr lang="pt-BR"/>
          </a:p>
        </p:txBody>
      </p:sp>
    </p:spTree>
    <p:extLst>
      <p:ext uri="{BB962C8B-B14F-4D97-AF65-F5344CB8AC3E}">
        <p14:creationId xmlns:p14="http://schemas.microsoft.com/office/powerpoint/2010/main" val="2605014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3F02646-4E3D-4B50-8046-F85FCA8CC203}" type="datetimeFigureOut">
              <a:rPr lang="pt-BR" smtClean="0"/>
              <a:pPr/>
              <a:t>01/04/2025</a:t>
            </a:fld>
            <a:endParaRPr lang="pt-BR"/>
          </a:p>
        </p:txBody>
      </p:sp>
      <p:sp>
        <p:nvSpPr>
          <p:cNvPr id="3" name="Marcador de pie de página 2"/>
          <p:cNvSpPr>
            <a:spLocks noGrp="1"/>
          </p:cNvSpPr>
          <p:nvPr>
            <p:ph type="ftr" sz="quarter" idx="11"/>
          </p:nvPr>
        </p:nvSpPr>
        <p:spPr/>
        <p:txBody>
          <a:bodyPr/>
          <a:lstStyle/>
          <a:p>
            <a:endParaRPr lang="pt-BR"/>
          </a:p>
        </p:txBody>
      </p:sp>
      <p:sp>
        <p:nvSpPr>
          <p:cNvPr id="4" name="Marcador de número de diapositiva 3"/>
          <p:cNvSpPr>
            <a:spLocks noGrp="1"/>
          </p:cNvSpPr>
          <p:nvPr>
            <p:ph type="sldNum" sz="quarter" idx="12"/>
          </p:nvPr>
        </p:nvSpPr>
        <p:spPr/>
        <p:txBody>
          <a:bodyPr/>
          <a:lstStyle/>
          <a:p>
            <a:fld id="{03AFFFEB-E00E-41BA-8F94-26ECAA54CC9A}" type="slidenum">
              <a:rPr lang="pt-BR" smtClean="0"/>
              <a:pPr/>
              <a:t>‹Nº›</a:t>
            </a:fld>
            <a:endParaRPr lang="pt-BR"/>
          </a:p>
        </p:txBody>
      </p:sp>
    </p:spTree>
    <p:extLst>
      <p:ext uri="{BB962C8B-B14F-4D97-AF65-F5344CB8AC3E}">
        <p14:creationId xmlns:p14="http://schemas.microsoft.com/office/powerpoint/2010/main" val="3113974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9"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9" y="2057400"/>
            <a:ext cx="3932237" cy="3811588"/>
          </a:xfrm>
        </p:spPr>
        <p:txBody>
          <a:bodyPr/>
          <a:lstStyle>
            <a:lvl1pPr marL="0" indent="0">
              <a:buNone/>
              <a:defRPr sz="1600"/>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D3F02646-4E3D-4B50-8046-F85FCA8CC203}" type="datetimeFigureOut">
              <a:rPr lang="pt-BR" smtClean="0"/>
              <a:pPr/>
              <a:t>01/04/2025</a:t>
            </a:fld>
            <a:endParaRPr lang="pt-BR"/>
          </a:p>
        </p:txBody>
      </p:sp>
      <p:sp>
        <p:nvSpPr>
          <p:cNvPr id="6" name="Marcador de pie de página 5"/>
          <p:cNvSpPr>
            <a:spLocks noGrp="1"/>
          </p:cNvSpPr>
          <p:nvPr>
            <p:ph type="ftr" sz="quarter" idx="11"/>
          </p:nvPr>
        </p:nvSpPr>
        <p:spPr/>
        <p:txBody>
          <a:bodyPr/>
          <a:lstStyle/>
          <a:p>
            <a:endParaRPr lang="pt-BR"/>
          </a:p>
        </p:txBody>
      </p:sp>
      <p:sp>
        <p:nvSpPr>
          <p:cNvPr id="7" name="Marcador de número de diapositiva 6"/>
          <p:cNvSpPr>
            <a:spLocks noGrp="1"/>
          </p:cNvSpPr>
          <p:nvPr>
            <p:ph type="sldNum" sz="quarter" idx="12"/>
          </p:nvPr>
        </p:nvSpPr>
        <p:spPr/>
        <p:txBody>
          <a:bodyPr/>
          <a:lstStyle/>
          <a:p>
            <a:fld id="{03AFFFEB-E00E-41BA-8F94-26ECAA54CC9A}" type="slidenum">
              <a:rPr lang="pt-BR" smtClean="0"/>
              <a:pPr/>
              <a:t>‹Nº›</a:t>
            </a:fld>
            <a:endParaRPr lang="pt-BR"/>
          </a:p>
        </p:txBody>
      </p:sp>
    </p:spTree>
    <p:extLst>
      <p:ext uri="{BB962C8B-B14F-4D97-AF65-F5344CB8AC3E}">
        <p14:creationId xmlns:p14="http://schemas.microsoft.com/office/powerpoint/2010/main" val="2334042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9"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6"/>
            <a:ext cx="6172200" cy="4873625"/>
          </a:xfrm>
        </p:spPr>
        <p:txBody>
          <a:bodyPr/>
          <a:lstStyle>
            <a:lvl1pPr marL="0" indent="0">
              <a:buNone/>
              <a:defRPr sz="3200"/>
            </a:lvl1pPr>
            <a:lvl2pPr marL="457177"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7" indent="0">
              <a:buNone/>
              <a:defRPr sz="2000"/>
            </a:lvl9pPr>
          </a:lstStyle>
          <a:p>
            <a:r>
              <a:rPr lang="es-ES"/>
              <a:t>Haga clic en el icono para agregar una imagen</a:t>
            </a:r>
          </a:p>
        </p:txBody>
      </p:sp>
      <p:sp>
        <p:nvSpPr>
          <p:cNvPr id="4" name="Marcador de texto 3"/>
          <p:cNvSpPr>
            <a:spLocks noGrp="1"/>
          </p:cNvSpPr>
          <p:nvPr>
            <p:ph type="body" sz="half" idx="2"/>
          </p:nvPr>
        </p:nvSpPr>
        <p:spPr>
          <a:xfrm>
            <a:off x="839789" y="2057400"/>
            <a:ext cx="3932237" cy="3811588"/>
          </a:xfrm>
        </p:spPr>
        <p:txBody>
          <a:bodyPr/>
          <a:lstStyle>
            <a:lvl1pPr marL="0" indent="0">
              <a:buNone/>
              <a:defRPr sz="1600"/>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D3F02646-4E3D-4B50-8046-F85FCA8CC203}" type="datetimeFigureOut">
              <a:rPr lang="pt-BR" smtClean="0"/>
              <a:pPr/>
              <a:t>01/04/2025</a:t>
            </a:fld>
            <a:endParaRPr lang="pt-BR"/>
          </a:p>
        </p:txBody>
      </p:sp>
      <p:sp>
        <p:nvSpPr>
          <p:cNvPr id="6" name="Marcador de pie de página 5"/>
          <p:cNvSpPr>
            <a:spLocks noGrp="1"/>
          </p:cNvSpPr>
          <p:nvPr>
            <p:ph type="ftr" sz="quarter" idx="11"/>
          </p:nvPr>
        </p:nvSpPr>
        <p:spPr/>
        <p:txBody>
          <a:bodyPr/>
          <a:lstStyle/>
          <a:p>
            <a:endParaRPr lang="pt-BR"/>
          </a:p>
        </p:txBody>
      </p:sp>
      <p:sp>
        <p:nvSpPr>
          <p:cNvPr id="7" name="Marcador de número de diapositiva 6"/>
          <p:cNvSpPr>
            <a:spLocks noGrp="1"/>
          </p:cNvSpPr>
          <p:nvPr>
            <p:ph type="sldNum" sz="quarter" idx="12"/>
          </p:nvPr>
        </p:nvSpPr>
        <p:spPr/>
        <p:txBody>
          <a:bodyPr/>
          <a:lstStyle/>
          <a:p>
            <a:fld id="{03AFFFEB-E00E-41BA-8F94-26ECAA54CC9A}" type="slidenum">
              <a:rPr lang="pt-BR" smtClean="0"/>
              <a:pPr/>
              <a:t>‹Nº›</a:t>
            </a:fld>
            <a:endParaRPr lang="pt-BR"/>
          </a:p>
        </p:txBody>
      </p:sp>
    </p:spTree>
    <p:extLst>
      <p:ext uri="{BB962C8B-B14F-4D97-AF65-F5344CB8AC3E}">
        <p14:creationId xmlns:p14="http://schemas.microsoft.com/office/powerpoint/2010/main" val="3096056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D3F02646-4E3D-4B50-8046-F85FCA8CC203}" type="datetimeFigureOut">
              <a:rPr lang="pt-BR" smtClean="0"/>
              <a:pPr/>
              <a:t>01/04/2025</a:t>
            </a:fld>
            <a:endParaRPr lang="pt-BR"/>
          </a:p>
        </p:txBody>
      </p:sp>
      <p:sp>
        <p:nvSpPr>
          <p:cNvPr id="5" name="Marcador de pie de página 4"/>
          <p:cNvSpPr>
            <a:spLocks noGrp="1"/>
          </p:cNvSpPr>
          <p:nvPr>
            <p:ph type="ftr" sz="quarter" idx="11"/>
          </p:nvPr>
        </p:nvSpPr>
        <p:spPr/>
        <p:txBody>
          <a:bodyPr/>
          <a:lstStyle/>
          <a:p>
            <a:endParaRPr lang="pt-BR"/>
          </a:p>
        </p:txBody>
      </p:sp>
      <p:sp>
        <p:nvSpPr>
          <p:cNvPr id="6" name="Marcador de número de diapositiva 5"/>
          <p:cNvSpPr>
            <a:spLocks noGrp="1"/>
          </p:cNvSpPr>
          <p:nvPr>
            <p:ph type="sldNum" sz="quarter" idx="12"/>
          </p:nvPr>
        </p:nvSpPr>
        <p:spPr/>
        <p:txBody>
          <a:bodyPr/>
          <a:lstStyle/>
          <a:p>
            <a:fld id="{03AFFFEB-E00E-41BA-8F94-26ECAA54CC9A}" type="slidenum">
              <a:rPr lang="pt-BR" smtClean="0"/>
              <a:pPr/>
              <a:t>‹Nº›</a:t>
            </a:fld>
            <a:endParaRPr lang="pt-BR"/>
          </a:p>
        </p:txBody>
      </p:sp>
    </p:spTree>
    <p:extLst>
      <p:ext uri="{BB962C8B-B14F-4D97-AF65-F5344CB8AC3E}">
        <p14:creationId xmlns:p14="http://schemas.microsoft.com/office/powerpoint/2010/main" val="805802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D3F02646-4E3D-4B50-8046-F85FCA8CC203}" type="datetimeFigureOut">
              <a:rPr lang="pt-BR" smtClean="0"/>
              <a:pPr/>
              <a:t>01/04/2025</a:t>
            </a:fld>
            <a:endParaRPr lang="pt-BR"/>
          </a:p>
        </p:txBody>
      </p:sp>
      <p:sp>
        <p:nvSpPr>
          <p:cNvPr id="5" name="Marcador de pie de página 4"/>
          <p:cNvSpPr>
            <a:spLocks noGrp="1"/>
          </p:cNvSpPr>
          <p:nvPr>
            <p:ph type="ftr" sz="quarter" idx="11"/>
          </p:nvPr>
        </p:nvSpPr>
        <p:spPr/>
        <p:txBody>
          <a:bodyPr/>
          <a:lstStyle/>
          <a:p>
            <a:endParaRPr lang="pt-BR"/>
          </a:p>
        </p:txBody>
      </p:sp>
      <p:sp>
        <p:nvSpPr>
          <p:cNvPr id="6" name="Marcador de número de diapositiva 5"/>
          <p:cNvSpPr>
            <a:spLocks noGrp="1"/>
          </p:cNvSpPr>
          <p:nvPr>
            <p:ph type="sldNum" sz="quarter" idx="12"/>
          </p:nvPr>
        </p:nvSpPr>
        <p:spPr/>
        <p:txBody>
          <a:bodyPr/>
          <a:lstStyle/>
          <a:p>
            <a:fld id="{03AFFFEB-E00E-41BA-8F94-26ECAA54CC9A}" type="slidenum">
              <a:rPr lang="pt-BR" smtClean="0"/>
              <a:pPr/>
              <a:t>‹Nº›</a:t>
            </a:fld>
            <a:endParaRPr lang="pt-BR"/>
          </a:p>
        </p:txBody>
      </p:sp>
    </p:spTree>
    <p:extLst>
      <p:ext uri="{BB962C8B-B14F-4D97-AF65-F5344CB8AC3E}">
        <p14:creationId xmlns:p14="http://schemas.microsoft.com/office/powerpoint/2010/main" val="2744763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Encabezado de sección">
    <p:spTree>
      <p:nvGrpSpPr>
        <p:cNvPr id="1" name=""/>
        <p:cNvGrpSpPr/>
        <p:nvPr/>
      </p:nvGrpSpPr>
      <p:grpSpPr>
        <a:xfrm>
          <a:off x="0" y="0"/>
          <a:ext cx="0" cy="0"/>
          <a:chOff x="0" y="0"/>
          <a:chExt cx="0" cy="0"/>
        </a:xfrm>
      </p:grpSpPr>
      <p:sp>
        <p:nvSpPr>
          <p:cNvPr id="12" name="Lorem ipsum dolor sit amet, consectetur adipiscing elit, sed do eiusmod tempor incididunt ut labore et dolore magna aliqua. Enim ad minim veniam, quis nostrud exercitation ullamco laboris nisi ut aliquip ex ea commodo consequat. Duis aute irure dolor in reprehenderit in voluptate velit esse cillum dolore eu fugiat nulla pariatur.">
            <a:extLst>
              <a:ext uri="{FF2B5EF4-FFF2-40B4-BE49-F238E27FC236}">
                <a16:creationId xmlns:a16="http://schemas.microsoft.com/office/drawing/2014/main" id="{A0467F94-0104-9789-416E-E9A34C8F2C46}"/>
              </a:ext>
            </a:extLst>
          </p:cNvPr>
          <p:cNvSpPr txBox="1">
            <a:spLocks noGrp="1"/>
          </p:cNvSpPr>
          <p:nvPr>
            <p:ph type="body" sz="half" idx="1"/>
          </p:nvPr>
        </p:nvSpPr>
        <p:spPr>
          <a:xfrm>
            <a:off x="380498" y="989045"/>
            <a:ext cx="11431001" cy="5321189"/>
          </a:xfrm>
          <a:prstGeom prst="rect">
            <a:avLst/>
          </a:prstGeom>
        </p:spPr>
        <p:txBody>
          <a:bodyPr>
            <a:normAutofit/>
          </a:bodyPr>
          <a:lstStyle>
            <a:lvl1pPr marL="0" indent="0" algn="just">
              <a:buNone/>
              <a:defRPr sz="1500">
                <a:latin typeface="Avenir Next" panose="020B0503020202020204" pitchFamily="34" charset="0"/>
              </a:defRPr>
            </a:lvl1pPr>
          </a:lstStyle>
          <a:p>
            <a:pPr lvl="0"/>
            <a:r>
              <a:rPr lang="es-ES" dirty="0"/>
              <a:t>Haga clic para modificar los estilos de texto del patrón</a:t>
            </a:r>
          </a:p>
        </p:txBody>
      </p:sp>
      <p:pic>
        <p:nvPicPr>
          <p:cNvPr id="2" name="Imagen 1">
            <a:extLst>
              <a:ext uri="{FF2B5EF4-FFF2-40B4-BE49-F238E27FC236}">
                <a16:creationId xmlns:a16="http://schemas.microsoft.com/office/drawing/2014/main" id="{842D729B-AC14-72DD-00F4-A3267DBDD665}"/>
              </a:ext>
            </a:extLst>
          </p:cNvPr>
          <p:cNvPicPr>
            <a:picLocks noChangeAspect="1"/>
          </p:cNvPicPr>
          <p:nvPr/>
        </p:nvPicPr>
        <p:blipFill>
          <a:blip r:embed="rId2"/>
          <a:stretch>
            <a:fillRect/>
          </a:stretch>
        </p:blipFill>
        <p:spPr>
          <a:xfrm>
            <a:off x="1" y="6379029"/>
            <a:ext cx="12192000" cy="574221"/>
          </a:xfrm>
          <a:prstGeom prst="rect">
            <a:avLst/>
          </a:prstGeom>
        </p:spPr>
      </p:pic>
      <p:pic>
        <p:nvPicPr>
          <p:cNvPr id="4" name="Imagen 3" descr="Interfaz de usuario gráfica&#10;&#10;Descripción generada automáticamente con confianza media">
            <a:extLst>
              <a:ext uri="{FF2B5EF4-FFF2-40B4-BE49-F238E27FC236}">
                <a16:creationId xmlns:a16="http://schemas.microsoft.com/office/drawing/2014/main" id="{6F6B34E0-5122-3847-4156-69B07B56FBC9}"/>
              </a:ext>
            </a:extLst>
          </p:cNvPr>
          <p:cNvPicPr>
            <a:picLocks noChangeAspect="1"/>
          </p:cNvPicPr>
          <p:nvPr userDrawn="1"/>
        </p:nvPicPr>
        <p:blipFill>
          <a:blip r:embed="rId3"/>
          <a:stretch>
            <a:fillRect/>
          </a:stretch>
        </p:blipFill>
        <p:spPr>
          <a:xfrm>
            <a:off x="207020" y="6247332"/>
            <a:ext cx="1488431" cy="837614"/>
          </a:xfrm>
          <a:prstGeom prst="rect">
            <a:avLst/>
          </a:prstGeom>
        </p:spPr>
      </p:pic>
    </p:spTree>
    <p:extLst>
      <p:ext uri="{BB962C8B-B14F-4D97-AF65-F5344CB8AC3E}">
        <p14:creationId xmlns:p14="http://schemas.microsoft.com/office/powerpoint/2010/main" val="2484827374"/>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guide id="3" pos="649">
          <p15:clr>
            <a:srgbClr val="FBAE40"/>
          </p15:clr>
        </p15:guide>
        <p15:guide id="4" pos="1468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lvl1pPr>
              <a:defRPr sz="3600">
                <a:latin typeface="Candara" panose="020E0502030303020204" pitchFamily="34" charset="0"/>
              </a:defRPr>
            </a:lvl1pPr>
          </a:lstStyle>
          <a:p>
            <a:r>
              <a:rPr lang="es-ES"/>
              <a:t>Haga clic para modificar el estilo de título del patrón</a:t>
            </a:r>
          </a:p>
        </p:txBody>
      </p:sp>
      <p:sp>
        <p:nvSpPr>
          <p:cNvPr id="3" name="Marcador de contenido 2"/>
          <p:cNvSpPr>
            <a:spLocks noGrp="1"/>
          </p:cNvSpPr>
          <p:nvPr>
            <p:ph idx="1"/>
          </p:nvPr>
        </p:nvSpPr>
        <p:spPr/>
        <p:txBody>
          <a:bodyPr/>
          <a:lstStyle>
            <a:lvl1pPr>
              <a:defRPr>
                <a:latin typeface="Candara" panose="020E0502030303020204" pitchFamily="34" charset="0"/>
              </a:defRPr>
            </a:lvl1pPr>
            <a:lvl2pPr>
              <a:defRPr>
                <a:latin typeface="Candara" panose="020E0502030303020204" pitchFamily="34" charset="0"/>
              </a:defRPr>
            </a:lvl2pPr>
            <a:lvl3pPr>
              <a:defRPr>
                <a:latin typeface="Candara" panose="020E0502030303020204" pitchFamily="34" charset="0"/>
              </a:defRPr>
            </a:lvl3pPr>
            <a:lvl4pPr>
              <a:defRPr>
                <a:latin typeface="Candara" panose="020E0502030303020204" pitchFamily="34" charset="0"/>
              </a:defRPr>
            </a:lvl4pPr>
            <a:lvl5pPr>
              <a:defRPr>
                <a:latin typeface="Candara" panose="020E050203030302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D3F02646-4E3D-4B50-8046-F85FCA8CC203}" type="datetimeFigureOut">
              <a:rPr lang="pt-BR" smtClean="0"/>
              <a:pPr/>
              <a:t>01/04/2025</a:t>
            </a:fld>
            <a:endParaRPr lang="pt-BR"/>
          </a:p>
        </p:txBody>
      </p:sp>
      <p:sp>
        <p:nvSpPr>
          <p:cNvPr id="5" name="Marcador de pie de página 4"/>
          <p:cNvSpPr>
            <a:spLocks noGrp="1"/>
          </p:cNvSpPr>
          <p:nvPr>
            <p:ph type="ftr" sz="quarter" idx="11"/>
          </p:nvPr>
        </p:nvSpPr>
        <p:spPr/>
        <p:txBody>
          <a:bodyPr/>
          <a:lstStyle/>
          <a:p>
            <a:endParaRPr lang="pt-BR"/>
          </a:p>
        </p:txBody>
      </p:sp>
      <p:sp>
        <p:nvSpPr>
          <p:cNvPr id="6" name="Marcador de número de diapositiva 5"/>
          <p:cNvSpPr>
            <a:spLocks noGrp="1"/>
          </p:cNvSpPr>
          <p:nvPr>
            <p:ph type="sldNum" sz="quarter" idx="12"/>
          </p:nvPr>
        </p:nvSpPr>
        <p:spPr/>
        <p:txBody>
          <a:bodyPr/>
          <a:lstStyle/>
          <a:p>
            <a:fld id="{03AFFFEB-E00E-41BA-8F94-26ECAA54CC9A}" type="slidenum">
              <a:rPr lang="pt-BR" smtClean="0"/>
              <a:pPr/>
              <a:t>‹Nº›</a:t>
            </a:fld>
            <a:endParaRPr lang="pt-BR"/>
          </a:p>
        </p:txBody>
      </p:sp>
      <p:pic>
        <p:nvPicPr>
          <p:cNvPr id="11" name="Imagen 10">
            <a:extLst>
              <a:ext uri="{FF2B5EF4-FFF2-40B4-BE49-F238E27FC236}">
                <a16:creationId xmlns:a16="http://schemas.microsoft.com/office/drawing/2014/main" id="{6396EBC6-F91D-D826-CB83-259A686B31E0}"/>
              </a:ext>
            </a:extLst>
          </p:cNvPr>
          <p:cNvPicPr>
            <a:picLocks noChangeAspect="1"/>
          </p:cNvPicPr>
          <p:nvPr userDrawn="1"/>
        </p:nvPicPr>
        <p:blipFill>
          <a:blip r:embed="rId2"/>
          <a:stretch>
            <a:fillRect/>
          </a:stretch>
        </p:blipFill>
        <p:spPr>
          <a:xfrm>
            <a:off x="0" y="6379029"/>
            <a:ext cx="12211049" cy="574221"/>
          </a:xfrm>
          <a:prstGeom prst="rect">
            <a:avLst/>
          </a:prstGeom>
        </p:spPr>
      </p:pic>
      <p:pic>
        <p:nvPicPr>
          <p:cNvPr id="12" name="Imagen 11" descr="Interfaz de usuario gráfica&#10;&#10;Descripción generada automáticamente con confianza media">
            <a:extLst>
              <a:ext uri="{FF2B5EF4-FFF2-40B4-BE49-F238E27FC236}">
                <a16:creationId xmlns:a16="http://schemas.microsoft.com/office/drawing/2014/main" id="{380E03F5-D3D7-F3D3-3C4E-1F496AC0F090}"/>
              </a:ext>
            </a:extLst>
          </p:cNvPr>
          <p:cNvPicPr>
            <a:picLocks noChangeAspect="1"/>
          </p:cNvPicPr>
          <p:nvPr userDrawn="1"/>
        </p:nvPicPr>
        <p:blipFill>
          <a:blip r:embed="rId3"/>
          <a:stretch>
            <a:fillRect/>
          </a:stretch>
        </p:blipFill>
        <p:spPr>
          <a:xfrm>
            <a:off x="207020" y="6247332"/>
            <a:ext cx="1490757" cy="837614"/>
          </a:xfrm>
          <a:prstGeom prst="rect">
            <a:avLst/>
          </a:prstGeom>
        </p:spPr>
      </p:pic>
    </p:spTree>
    <p:extLst>
      <p:ext uri="{BB962C8B-B14F-4D97-AF65-F5344CB8AC3E}">
        <p14:creationId xmlns:p14="http://schemas.microsoft.com/office/powerpoint/2010/main" val="2133507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F02646-4E3D-4B50-8046-F85FCA8CC203}" type="datetimeFigureOut">
              <a:rPr lang="pt-BR" smtClean="0"/>
              <a:pPr/>
              <a:t>01/04/2025</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03AFFFEB-E00E-41BA-8F94-26ECAA54CC9A}" type="slidenum">
              <a:rPr lang="pt-BR" smtClean="0"/>
              <a:pPr/>
              <a:t>‹Nº›</a:t>
            </a:fld>
            <a:endParaRPr lang="pt-BR"/>
          </a:p>
        </p:txBody>
      </p:sp>
      <p:sp>
        <p:nvSpPr>
          <p:cNvPr id="5" name="Rectángulo 4">
            <a:extLst>
              <a:ext uri="{FF2B5EF4-FFF2-40B4-BE49-F238E27FC236}">
                <a16:creationId xmlns:a16="http://schemas.microsoft.com/office/drawing/2014/main" id="{E74F1ED4-1013-2892-5645-6BF6D9B1B649}"/>
              </a:ext>
            </a:extLst>
          </p:cNvPr>
          <p:cNvSpPr/>
          <p:nvPr userDrawn="1"/>
        </p:nvSpPr>
        <p:spPr>
          <a:xfrm>
            <a:off x="6812280" y="-1"/>
            <a:ext cx="5379720" cy="6379029"/>
          </a:xfrm>
          <a:prstGeom prst="rect">
            <a:avLst/>
          </a:prstGeom>
          <a:solidFill>
            <a:srgbClr val="26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6" name="Imagen 5">
            <a:extLst>
              <a:ext uri="{FF2B5EF4-FFF2-40B4-BE49-F238E27FC236}">
                <a16:creationId xmlns:a16="http://schemas.microsoft.com/office/drawing/2014/main" id="{68CAC14D-A843-165A-1510-59C5D2242078}"/>
              </a:ext>
            </a:extLst>
          </p:cNvPr>
          <p:cNvPicPr>
            <a:picLocks noChangeAspect="1"/>
          </p:cNvPicPr>
          <p:nvPr userDrawn="1"/>
        </p:nvPicPr>
        <p:blipFill>
          <a:blip r:embed="rId2"/>
          <a:stretch>
            <a:fillRect/>
          </a:stretch>
        </p:blipFill>
        <p:spPr>
          <a:xfrm>
            <a:off x="-1" y="12758058"/>
            <a:ext cx="24382414" cy="957942"/>
          </a:xfrm>
          <a:prstGeom prst="rect">
            <a:avLst/>
          </a:prstGeom>
        </p:spPr>
      </p:pic>
      <p:pic>
        <p:nvPicPr>
          <p:cNvPr id="7" name="Imagen 6">
            <a:extLst>
              <a:ext uri="{FF2B5EF4-FFF2-40B4-BE49-F238E27FC236}">
                <a16:creationId xmlns:a16="http://schemas.microsoft.com/office/drawing/2014/main" id="{56C2B658-67B9-A3A8-9612-CA472AD75B75}"/>
              </a:ext>
            </a:extLst>
          </p:cNvPr>
          <p:cNvPicPr>
            <a:picLocks noChangeAspect="1"/>
          </p:cNvPicPr>
          <p:nvPr userDrawn="1"/>
        </p:nvPicPr>
        <p:blipFill>
          <a:blip r:embed="rId3"/>
          <a:stretch>
            <a:fillRect/>
          </a:stretch>
        </p:blipFill>
        <p:spPr>
          <a:xfrm>
            <a:off x="911618" y="12986082"/>
            <a:ext cx="1643848" cy="369027"/>
          </a:xfrm>
          <a:prstGeom prst="rect">
            <a:avLst/>
          </a:prstGeom>
        </p:spPr>
      </p:pic>
      <p:sp>
        <p:nvSpPr>
          <p:cNvPr id="12" name="Marcador de contenido 2">
            <a:extLst>
              <a:ext uri="{FF2B5EF4-FFF2-40B4-BE49-F238E27FC236}">
                <a16:creationId xmlns:a16="http://schemas.microsoft.com/office/drawing/2014/main" id="{C293BC2A-0E32-BD19-9AB3-B5D355A715F2}"/>
              </a:ext>
            </a:extLst>
          </p:cNvPr>
          <p:cNvSpPr>
            <a:spLocks noGrp="1"/>
          </p:cNvSpPr>
          <p:nvPr>
            <p:ph idx="1"/>
          </p:nvPr>
        </p:nvSpPr>
        <p:spPr>
          <a:xfrm>
            <a:off x="838200" y="1825625"/>
            <a:ext cx="10515600" cy="4351338"/>
          </a:xfrm>
        </p:spPr>
        <p:txBody>
          <a:bodyPr/>
          <a:lstStyle>
            <a:lvl1pPr>
              <a:defRPr>
                <a:latin typeface="Candara" panose="020E0502030303020204" pitchFamily="34" charset="0"/>
              </a:defRPr>
            </a:lvl1pPr>
            <a:lvl2pPr>
              <a:defRPr>
                <a:latin typeface="Candara" panose="020E0502030303020204" pitchFamily="34" charset="0"/>
              </a:defRPr>
            </a:lvl2pPr>
            <a:lvl3pPr>
              <a:defRPr>
                <a:latin typeface="Candara" panose="020E0502030303020204" pitchFamily="34" charset="0"/>
              </a:defRPr>
            </a:lvl3pPr>
            <a:lvl4pPr>
              <a:defRPr>
                <a:latin typeface="Candara" panose="020E0502030303020204" pitchFamily="34" charset="0"/>
              </a:defRPr>
            </a:lvl4pPr>
            <a:lvl5pPr>
              <a:defRPr>
                <a:latin typeface="Candara" panose="020E050203030302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pic>
        <p:nvPicPr>
          <p:cNvPr id="13" name="Imagen 12">
            <a:extLst>
              <a:ext uri="{FF2B5EF4-FFF2-40B4-BE49-F238E27FC236}">
                <a16:creationId xmlns:a16="http://schemas.microsoft.com/office/drawing/2014/main" id="{8C54587C-9119-B71E-949C-DE3846C4F93E}"/>
              </a:ext>
            </a:extLst>
          </p:cNvPr>
          <p:cNvPicPr>
            <a:picLocks noChangeAspect="1"/>
          </p:cNvPicPr>
          <p:nvPr userDrawn="1"/>
        </p:nvPicPr>
        <p:blipFill>
          <a:blip r:embed="rId2"/>
          <a:stretch>
            <a:fillRect/>
          </a:stretch>
        </p:blipFill>
        <p:spPr>
          <a:xfrm>
            <a:off x="0" y="6379029"/>
            <a:ext cx="12211049" cy="574221"/>
          </a:xfrm>
          <a:prstGeom prst="rect">
            <a:avLst/>
          </a:prstGeom>
        </p:spPr>
      </p:pic>
      <p:pic>
        <p:nvPicPr>
          <p:cNvPr id="14" name="Imagen 13" descr="Interfaz de usuario gráfica&#10;&#10;Descripción generada automáticamente con confianza media">
            <a:extLst>
              <a:ext uri="{FF2B5EF4-FFF2-40B4-BE49-F238E27FC236}">
                <a16:creationId xmlns:a16="http://schemas.microsoft.com/office/drawing/2014/main" id="{91B536F3-D425-59CC-26A7-4D13B8A11DA4}"/>
              </a:ext>
            </a:extLst>
          </p:cNvPr>
          <p:cNvPicPr>
            <a:picLocks noChangeAspect="1"/>
          </p:cNvPicPr>
          <p:nvPr userDrawn="1"/>
        </p:nvPicPr>
        <p:blipFill>
          <a:blip r:embed="rId4"/>
          <a:stretch>
            <a:fillRect/>
          </a:stretch>
        </p:blipFill>
        <p:spPr>
          <a:xfrm>
            <a:off x="207020" y="6247332"/>
            <a:ext cx="1490757" cy="837614"/>
          </a:xfrm>
          <a:prstGeom prst="rect">
            <a:avLst/>
          </a:prstGeom>
        </p:spPr>
      </p:pic>
    </p:spTree>
    <p:extLst>
      <p:ext uri="{BB962C8B-B14F-4D97-AF65-F5344CB8AC3E}">
        <p14:creationId xmlns:p14="http://schemas.microsoft.com/office/powerpoint/2010/main" val="1770169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F02646-4E3D-4B50-8046-F85FCA8CC203}" type="datetimeFigureOut">
              <a:rPr lang="pt-BR" smtClean="0"/>
              <a:pPr/>
              <a:t>01/04/2025</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03AFFFEB-E00E-41BA-8F94-26ECAA54CC9A}" type="slidenum">
              <a:rPr lang="pt-BR" smtClean="0"/>
              <a:pPr/>
              <a:t>‹Nº›</a:t>
            </a:fld>
            <a:endParaRPr lang="pt-BR"/>
          </a:p>
        </p:txBody>
      </p:sp>
      <p:sp>
        <p:nvSpPr>
          <p:cNvPr id="5" name="Rectángulo 4">
            <a:extLst>
              <a:ext uri="{FF2B5EF4-FFF2-40B4-BE49-F238E27FC236}">
                <a16:creationId xmlns:a16="http://schemas.microsoft.com/office/drawing/2014/main" id="{E74F1ED4-1013-2892-5645-6BF6D9B1B649}"/>
              </a:ext>
            </a:extLst>
          </p:cNvPr>
          <p:cNvSpPr/>
          <p:nvPr userDrawn="1"/>
        </p:nvSpPr>
        <p:spPr>
          <a:xfrm>
            <a:off x="5159829" y="-1"/>
            <a:ext cx="7032171" cy="63790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6" name="Imagen 5">
            <a:extLst>
              <a:ext uri="{FF2B5EF4-FFF2-40B4-BE49-F238E27FC236}">
                <a16:creationId xmlns:a16="http://schemas.microsoft.com/office/drawing/2014/main" id="{68CAC14D-A843-165A-1510-59C5D2242078}"/>
              </a:ext>
            </a:extLst>
          </p:cNvPr>
          <p:cNvPicPr>
            <a:picLocks noChangeAspect="1"/>
          </p:cNvPicPr>
          <p:nvPr userDrawn="1"/>
        </p:nvPicPr>
        <p:blipFill>
          <a:blip r:embed="rId2"/>
          <a:stretch>
            <a:fillRect/>
          </a:stretch>
        </p:blipFill>
        <p:spPr>
          <a:xfrm>
            <a:off x="-1" y="12758058"/>
            <a:ext cx="24382414" cy="957942"/>
          </a:xfrm>
          <a:prstGeom prst="rect">
            <a:avLst/>
          </a:prstGeom>
        </p:spPr>
      </p:pic>
      <p:pic>
        <p:nvPicPr>
          <p:cNvPr id="7" name="Imagen 6">
            <a:extLst>
              <a:ext uri="{FF2B5EF4-FFF2-40B4-BE49-F238E27FC236}">
                <a16:creationId xmlns:a16="http://schemas.microsoft.com/office/drawing/2014/main" id="{56C2B658-67B9-A3A8-9612-CA472AD75B75}"/>
              </a:ext>
            </a:extLst>
          </p:cNvPr>
          <p:cNvPicPr>
            <a:picLocks noChangeAspect="1"/>
          </p:cNvPicPr>
          <p:nvPr userDrawn="1"/>
        </p:nvPicPr>
        <p:blipFill>
          <a:blip r:embed="rId3"/>
          <a:stretch>
            <a:fillRect/>
          </a:stretch>
        </p:blipFill>
        <p:spPr>
          <a:xfrm>
            <a:off x="911618" y="12986082"/>
            <a:ext cx="1643848" cy="369027"/>
          </a:xfrm>
          <a:prstGeom prst="rect">
            <a:avLst/>
          </a:prstGeom>
        </p:spPr>
      </p:pic>
      <p:sp>
        <p:nvSpPr>
          <p:cNvPr id="12" name="Marcador de contenido 2">
            <a:extLst>
              <a:ext uri="{FF2B5EF4-FFF2-40B4-BE49-F238E27FC236}">
                <a16:creationId xmlns:a16="http://schemas.microsoft.com/office/drawing/2014/main" id="{DA96007F-B206-59DA-F17A-55B992745F0A}"/>
              </a:ext>
            </a:extLst>
          </p:cNvPr>
          <p:cNvSpPr>
            <a:spLocks noGrp="1"/>
          </p:cNvSpPr>
          <p:nvPr>
            <p:ph idx="1"/>
          </p:nvPr>
        </p:nvSpPr>
        <p:spPr>
          <a:xfrm>
            <a:off x="838200" y="1825625"/>
            <a:ext cx="10515600" cy="4351338"/>
          </a:xfrm>
        </p:spPr>
        <p:txBody>
          <a:bodyPr/>
          <a:lstStyle>
            <a:lvl1pPr>
              <a:defRPr>
                <a:latin typeface="Candara" panose="020E0502030303020204" pitchFamily="34" charset="0"/>
              </a:defRPr>
            </a:lvl1pPr>
            <a:lvl2pPr>
              <a:defRPr>
                <a:latin typeface="Candara" panose="020E0502030303020204" pitchFamily="34" charset="0"/>
              </a:defRPr>
            </a:lvl2pPr>
            <a:lvl3pPr>
              <a:defRPr>
                <a:latin typeface="Candara" panose="020E0502030303020204" pitchFamily="34" charset="0"/>
              </a:defRPr>
            </a:lvl3pPr>
            <a:lvl4pPr>
              <a:defRPr>
                <a:latin typeface="Candara" panose="020E0502030303020204" pitchFamily="34" charset="0"/>
              </a:defRPr>
            </a:lvl4pPr>
            <a:lvl5pPr>
              <a:defRPr>
                <a:latin typeface="Candara" panose="020E050203030302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pic>
        <p:nvPicPr>
          <p:cNvPr id="13" name="Imagen 12">
            <a:extLst>
              <a:ext uri="{FF2B5EF4-FFF2-40B4-BE49-F238E27FC236}">
                <a16:creationId xmlns:a16="http://schemas.microsoft.com/office/drawing/2014/main" id="{D1655B14-D88D-5E41-4584-755B7A8F6304}"/>
              </a:ext>
            </a:extLst>
          </p:cNvPr>
          <p:cNvPicPr>
            <a:picLocks noChangeAspect="1"/>
          </p:cNvPicPr>
          <p:nvPr userDrawn="1"/>
        </p:nvPicPr>
        <p:blipFill>
          <a:blip r:embed="rId2"/>
          <a:stretch>
            <a:fillRect/>
          </a:stretch>
        </p:blipFill>
        <p:spPr>
          <a:xfrm>
            <a:off x="0" y="6379029"/>
            <a:ext cx="12211049" cy="574221"/>
          </a:xfrm>
          <a:prstGeom prst="rect">
            <a:avLst/>
          </a:prstGeom>
        </p:spPr>
      </p:pic>
      <p:pic>
        <p:nvPicPr>
          <p:cNvPr id="14" name="Imagen 13" descr="Interfaz de usuario gráfica&#10;&#10;Descripción generada automáticamente con confianza media">
            <a:extLst>
              <a:ext uri="{FF2B5EF4-FFF2-40B4-BE49-F238E27FC236}">
                <a16:creationId xmlns:a16="http://schemas.microsoft.com/office/drawing/2014/main" id="{AB56A06A-B3AC-6264-BCCE-A88CF00B3F05}"/>
              </a:ext>
            </a:extLst>
          </p:cNvPr>
          <p:cNvPicPr>
            <a:picLocks noChangeAspect="1"/>
          </p:cNvPicPr>
          <p:nvPr userDrawn="1"/>
        </p:nvPicPr>
        <p:blipFill>
          <a:blip r:embed="rId4"/>
          <a:stretch>
            <a:fillRect/>
          </a:stretch>
        </p:blipFill>
        <p:spPr>
          <a:xfrm>
            <a:off x="207020" y="6247332"/>
            <a:ext cx="1490757" cy="837614"/>
          </a:xfrm>
          <a:prstGeom prst="rect">
            <a:avLst/>
          </a:prstGeom>
        </p:spPr>
      </p:pic>
    </p:spTree>
    <p:extLst>
      <p:ext uri="{BB962C8B-B14F-4D97-AF65-F5344CB8AC3E}">
        <p14:creationId xmlns:p14="http://schemas.microsoft.com/office/powerpoint/2010/main" val="2922819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lvl1pPr>
              <a:defRPr sz="3600">
                <a:latin typeface="Candara" panose="020E0502030303020204" pitchFamily="34" charset="0"/>
              </a:defRPr>
            </a:lvl1pPr>
          </a:lstStyle>
          <a:p>
            <a:r>
              <a:rPr lang="es-ES"/>
              <a:t>Haga clic para modificar el estilo de título del patrón</a:t>
            </a:r>
          </a:p>
        </p:txBody>
      </p:sp>
      <p:sp>
        <p:nvSpPr>
          <p:cNvPr id="3" name="Marcador de contenido 2"/>
          <p:cNvSpPr>
            <a:spLocks noGrp="1"/>
          </p:cNvSpPr>
          <p:nvPr>
            <p:ph idx="1"/>
          </p:nvPr>
        </p:nvSpPr>
        <p:spPr/>
        <p:txBody>
          <a:bodyPr/>
          <a:lstStyle>
            <a:lvl1pPr>
              <a:defRPr>
                <a:latin typeface="Candara" panose="020E0502030303020204" pitchFamily="34" charset="0"/>
              </a:defRPr>
            </a:lvl1pPr>
            <a:lvl2pPr>
              <a:defRPr>
                <a:latin typeface="Candara" panose="020E0502030303020204" pitchFamily="34" charset="0"/>
              </a:defRPr>
            </a:lvl2pPr>
            <a:lvl3pPr>
              <a:defRPr>
                <a:latin typeface="Candara" panose="020E0502030303020204" pitchFamily="34" charset="0"/>
              </a:defRPr>
            </a:lvl3pPr>
            <a:lvl4pPr>
              <a:defRPr>
                <a:latin typeface="Candara" panose="020E0502030303020204" pitchFamily="34" charset="0"/>
              </a:defRPr>
            </a:lvl4pPr>
            <a:lvl5pPr>
              <a:defRPr>
                <a:latin typeface="Candara" panose="020E050203030302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D3F02646-4E3D-4B50-8046-F85FCA8CC203}" type="datetimeFigureOut">
              <a:rPr lang="pt-BR" smtClean="0"/>
              <a:pPr/>
              <a:t>01/04/2025</a:t>
            </a:fld>
            <a:endParaRPr lang="pt-BR"/>
          </a:p>
        </p:txBody>
      </p:sp>
      <p:sp>
        <p:nvSpPr>
          <p:cNvPr id="5" name="Marcador de pie de página 4"/>
          <p:cNvSpPr>
            <a:spLocks noGrp="1"/>
          </p:cNvSpPr>
          <p:nvPr>
            <p:ph type="ftr" sz="quarter" idx="11"/>
          </p:nvPr>
        </p:nvSpPr>
        <p:spPr/>
        <p:txBody>
          <a:bodyPr/>
          <a:lstStyle/>
          <a:p>
            <a:endParaRPr lang="pt-BR"/>
          </a:p>
        </p:txBody>
      </p:sp>
      <p:sp>
        <p:nvSpPr>
          <p:cNvPr id="6" name="Marcador de número de diapositiva 5"/>
          <p:cNvSpPr>
            <a:spLocks noGrp="1"/>
          </p:cNvSpPr>
          <p:nvPr>
            <p:ph type="sldNum" sz="quarter" idx="12"/>
          </p:nvPr>
        </p:nvSpPr>
        <p:spPr/>
        <p:txBody>
          <a:bodyPr/>
          <a:lstStyle/>
          <a:p>
            <a:fld id="{03AFFFEB-E00E-41BA-8F94-26ECAA54CC9A}" type="slidenum">
              <a:rPr lang="pt-BR" smtClean="0"/>
              <a:pPr/>
              <a:t>‹Nº›</a:t>
            </a:fld>
            <a:endParaRPr lang="pt-BR"/>
          </a:p>
        </p:txBody>
      </p:sp>
      <p:pic>
        <p:nvPicPr>
          <p:cNvPr id="7" name="Imagen 6">
            <a:extLst>
              <a:ext uri="{FF2B5EF4-FFF2-40B4-BE49-F238E27FC236}">
                <a16:creationId xmlns:a16="http://schemas.microsoft.com/office/drawing/2014/main" id="{39435E81-5EFE-F915-3034-E06EF6B9C895}"/>
              </a:ext>
            </a:extLst>
          </p:cNvPr>
          <p:cNvPicPr>
            <a:picLocks noChangeAspect="1"/>
          </p:cNvPicPr>
          <p:nvPr userDrawn="1"/>
        </p:nvPicPr>
        <p:blipFill>
          <a:blip r:embed="rId2"/>
          <a:stretch>
            <a:fillRect/>
          </a:stretch>
        </p:blipFill>
        <p:spPr>
          <a:xfrm>
            <a:off x="7610476" y="450422"/>
            <a:ext cx="4410074" cy="6407578"/>
          </a:xfrm>
          <a:prstGeom prst="rect">
            <a:avLst/>
          </a:prstGeom>
        </p:spPr>
      </p:pic>
      <p:pic>
        <p:nvPicPr>
          <p:cNvPr id="8" name="Imagen 7">
            <a:extLst>
              <a:ext uri="{FF2B5EF4-FFF2-40B4-BE49-F238E27FC236}">
                <a16:creationId xmlns:a16="http://schemas.microsoft.com/office/drawing/2014/main" id="{63F166C9-76B1-1BB9-C728-6070EF82CBAB}"/>
              </a:ext>
            </a:extLst>
          </p:cNvPr>
          <p:cNvPicPr>
            <a:picLocks noChangeAspect="1"/>
          </p:cNvPicPr>
          <p:nvPr userDrawn="1"/>
        </p:nvPicPr>
        <p:blipFill>
          <a:blip r:embed="rId3"/>
          <a:stretch>
            <a:fillRect/>
          </a:stretch>
        </p:blipFill>
        <p:spPr>
          <a:xfrm flipV="1">
            <a:off x="642881" y="4656946"/>
            <a:ext cx="5599113" cy="22860"/>
          </a:xfrm>
          <a:prstGeom prst="rect">
            <a:avLst/>
          </a:prstGeom>
        </p:spPr>
      </p:pic>
    </p:spTree>
    <p:extLst>
      <p:ext uri="{BB962C8B-B14F-4D97-AF65-F5344CB8AC3E}">
        <p14:creationId xmlns:p14="http://schemas.microsoft.com/office/powerpoint/2010/main" val="2302037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D3F02646-4E3D-4B50-8046-F85FCA8CC203}" type="datetimeFigureOut">
              <a:rPr lang="pt-BR" smtClean="0"/>
              <a:pPr/>
              <a:t>01/04/2025</a:t>
            </a:fld>
            <a:endParaRPr lang="pt-BR"/>
          </a:p>
        </p:txBody>
      </p:sp>
      <p:sp>
        <p:nvSpPr>
          <p:cNvPr id="5" name="Marcador de pie de página 4"/>
          <p:cNvSpPr>
            <a:spLocks noGrp="1"/>
          </p:cNvSpPr>
          <p:nvPr>
            <p:ph type="ftr" sz="quarter" idx="11"/>
          </p:nvPr>
        </p:nvSpPr>
        <p:spPr/>
        <p:txBody>
          <a:bodyPr/>
          <a:lstStyle/>
          <a:p>
            <a:endParaRPr lang="pt-BR"/>
          </a:p>
        </p:txBody>
      </p:sp>
      <p:sp>
        <p:nvSpPr>
          <p:cNvPr id="6" name="Marcador de número de diapositiva 5"/>
          <p:cNvSpPr>
            <a:spLocks noGrp="1"/>
          </p:cNvSpPr>
          <p:nvPr>
            <p:ph type="sldNum" sz="quarter" idx="12"/>
          </p:nvPr>
        </p:nvSpPr>
        <p:spPr/>
        <p:txBody>
          <a:bodyPr/>
          <a:lstStyle/>
          <a:p>
            <a:fld id="{03AFFFEB-E00E-41BA-8F94-26ECAA54CC9A}" type="slidenum">
              <a:rPr lang="pt-BR" smtClean="0"/>
              <a:pPr/>
              <a:t>‹Nº›</a:t>
            </a:fld>
            <a:endParaRPr lang="pt-BR"/>
          </a:p>
        </p:txBody>
      </p:sp>
    </p:spTree>
    <p:extLst>
      <p:ext uri="{BB962C8B-B14F-4D97-AF65-F5344CB8AC3E}">
        <p14:creationId xmlns:p14="http://schemas.microsoft.com/office/powerpoint/2010/main" val="4171843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lvl1pPr>
              <a:defRPr sz="3600">
                <a:latin typeface="Candara" panose="020E0502030303020204" pitchFamily="34" charset="0"/>
              </a:defRPr>
            </a:lvl1pPr>
          </a:lstStyle>
          <a:p>
            <a:r>
              <a:rPr lang="es-ES"/>
              <a:t>Haga clic para modificar el estilo de título del patrón</a:t>
            </a:r>
          </a:p>
        </p:txBody>
      </p:sp>
      <p:sp>
        <p:nvSpPr>
          <p:cNvPr id="3" name="Marcador de contenido 2"/>
          <p:cNvSpPr>
            <a:spLocks noGrp="1"/>
          </p:cNvSpPr>
          <p:nvPr>
            <p:ph idx="1"/>
          </p:nvPr>
        </p:nvSpPr>
        <p:spPr/>
        <p:txBody>
          <a:bodyPr/>
          <a:lstStyle>
            <a:lvl1pPr>
              <a:defRPr>
                <a:latin typeface="Candara" panose="020E0502030303020204" pitchFamily="34" charset="0"/>
              </a:defRPr>
            </a:lvl1pPr>
            <a:lvl2pPr>
              <a:defRPr>
                <a:latin typeface="Candara" panose="020E0502030303020204" pitchFamily="34" charset="0"/>
              </a:defRPr>
            </a:lvl2pPr>
            <a:lvl3pPr>
              <a:defRPr>
                <a:latin typeface="Candara" panose="020E0502030303020204" pitchFamily="34" charset="0"/>
              </a:defRPr>
            </a:lvl3pPr>
            <a:lvl4pPr>
              <a:defRPr>
                <a:latin typeface="Candara" panose="020E0502030303020204" pitchFamily="34" charset="0"/>
              </a:defRPr>
            </a:lvl4pPr>
            <a:lvl5pPr>
              <a:defRPr>
                <a:latin typeface="Candara" panose="020E050203030302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D3F02646-4E3D-4B50-8046-F85FCA8CC203}" type="datetimeFigureOut">
              <a:rPr lang="pt-BR" smtClean="0"/>
              <a:pPr/>
              <a:t>01/04/2025</a:t>
            </a:fld>
            <a:endParaRPr lang="pt-BR"/>
          </a:p>
        </p:txBody>
      </p:sp>
      <p:sp>
        <p:nvSpPr>
          <p:cNvPr id="5" name="Marcador de pie de página 4"/>
          <p:cNvSpPr>
            <a:spLocks noGrp="1"/>
          </p:cNvSpPr>
          <p:nvPr>
            <p:ph type="ftr" sz="quarter" idx="11"/>
          </p:nvPr>
        </p:nvSpPr>
        <p:spPr/>
        <p:txBody>
          <a:bodyPr/>
          <a:lstStyle/>
          <a:p>
            <a:endParaRPr lang="pt-BR"/>
          </a:p>
        </p:txBody>
      </p:sp>
      <p:sp>
        <p:nvSpPr>
          <p:cNvPr id="6" name="Marcador de número de diapositiva 5"/>
          <p:cNvSpPr>
            <a:spLocks noGrp="1"/>
          </p:cNvSpPr>
          <p:nvPr>
            <p:ph type="sldNum" sz="quarter" idx="12"/>
          </p:nvPr>
        </p:nvSpPr>
        <p:spPr/>
        <p:txBody>
          <a:bodyPr/>
          <a:lstStyle/>
          <a:p>
            <a:fld id="{03AFFFEB-E00E-41BA-8F94-26ECAA54CC9A}" type="slidenum">
              <a:rPr lang="pt-BR" smtClean="0"/>
              <a:pPr/>
              <a:t>‹Nº›</a:t>
            </a:fld>
            <a:endParaRPr lang="pt-BR"/>
          </a:p>
        </p:txBody>
      </p:sp>
    </p:spTree>
    <p:extLst>
      <p:ext uri="{BB962C8B-B14F-4D97-AF65-F5344CB8AC3E}">
        <p14:creationId xmlns:p14="http://schemas.microsoft.com/office/powerpoint/2010/main" val="3946502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9"/>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77" indent="0">
              <a:buNone/>
              <a:defRPr sz="2000">
                <a:solidFill>
                  <a:schemeClr val="tx1">
                    <a:tint val="75000"/>
                  </a:schemeClr>
                </a:solidFill>
              </a:defRPr>
            </a:lvl2pPr>
            <a:lvl3pPr marL="914355"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3" indent="0">
              <a:buNone/>
              <a:defRPr sz="1600">
                <a:solidFill>
                  <a:schemeClr val="tx1">
                    <a:tint val="75000"/>
                  </a:schemeClr>
                </a:solidFill>
              </a:defRPr>
            </a:lvl7pPr>
            <a:lvl8pPr marL="3200240" indent="0">
              <a:buNone/>
              <a:defRPr sz="1600">
                <a:solidFill>
                  <a:schemeClr val="tx1">
                    <a:tint val="75000"/>
                  </a:schemeClr>
                </a:solidFill>
              </a:defRPr>
            </a:lvl8pPr>
            <a:lvl9pPr marL="3657417"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p:cNvSpPr>
            <a:spLocks noGrp="1"/>
          </p:cNvSpPr>
          <p:nvPr>
            <p:ph type="dt" sz="half" idx="10"/>
          </p:nvPr>
        </p:nvSpPr>
        <p:spPr/>
        <p:txBody>
          <a:bodyPr/>
          <a:lstStyle/>
          <a:p>
            <a:fld id="{D3F02646-4E3D-4B50-8046-F85FCA8CC203}" type="datetimeFigureOut">
              <a:rPr lang="pt-BR" smtClean="0"/>
              <a:pPr/>
              <a:t>01/04/2025</a:t>
            </a:fld>
            <a:endParaRPr lang="pt-BR"/>
          </a:p>
        </p:txBody>
      </p:sp>
      <p:sp>
        <p:nvSpPr>
          <p:cNvPr id="5" name="Marcador de pie de página 4"/>
          <p:cNvSpPr>
            <a:spLocks noGrp="1"/>
          </p:cNvSpPr>
          <p:nvPr>
            <p:ph type="ftr" sz="quarter" idx="11"/>
          </p:nvPr>
        </p:nvSpPr>
        <p:spPr/>
        <p:txBody>
          <a:bodyPr/>
          <a:lstStyle/>
          <a:p>
            <a:endParaRPr lang="pt-BR"/>
          </a:p>
        </p:txBody>
      </p:sp>
      <p:sp>
        <p:nvSpPr>
          <p:cNvPr id="6" name="Marcador de número de diapositiva 5"/>
          <p:cNvSpPr>
            <a:spLocks noGrp="1"/>
          </p:cNvSpPr>
          <p:nvPr>
            <p:ph type="sldNum" sz="quarter" idx="12"/>
          </p:nvPr>
        </p:nvSpPr>
        <p:spPr/>
        <p:txBody>
          <a:bodyPr/>
          <a:lstStyle/>
          <a:p>
            <a:fld id="{03AFFFEB-E00E-41BA-8F94-26ECAA54CC9A}" type="slidenum">
              <a:rPr lang="pt-BR" smtClean="0"/>
              <a:pPr/>
              <a:t>‹Nº›</a:t>
            </a:fld>
            <a:endParaRPr lang="pt-BR"/>
          </a:p>
        </p:txBody>
      </p:sp>
    </p:spTree>
    <p:extLst>
      <p:ext uri="{BB962C8B-B14F-4D97-AF65-F5344CB8AC3E}">
        <p14:creationId xmlns:p14="http://schemas.microsoft.com/office/powerpoint/2010/main" val="1368886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7.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F02646-4E3D-4B50-8046-F85FCA8CC203}" type="datetimeFigureOut">
              <a:rPr lang="pt-BR" smtClean="0"/>
              <a:pPr/>
              <a:t>01/04/2025</a:t>
            </a:fld>
            <a:endParaRPr lang="pt-B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AFFFEB-E00E-41BA-8F94-26ECAA54CC9A}" type="slidenum">
              <a:rPr lang="pt-BR" smtClean="0"/>
              <a:pPr/>
              <a:t>‹Nº›</a:t>
            </a:fld>
            <a:endParaRPr lang="pt-BR"/>
          </a:p>
        </p:txBody>
      </p:sp>
    </p:spTree>
    <p:extLst>
      <p:ext uri="{BB962C8B-B14F-4D97-AF65-F5344CB8AC3E}">
        <p14:creationId xmlns:p14="http://schemas.microsoft.com/office/powerpoint/2010/main" val="371599075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9" r:id="rId3"/>
    <p:sldLayoutId id="2147483677" r:id="rId4"/>
    <p:sldLayoutId id="2147483692" r:id="rId5"/>
    <p:sldLayoutId id="2147483693" r:id="rId6"/>
  </p:sldLayoutIdLst>
  <p:txStyles>
    <p:titleStyle>
      <a:lvl1pPr algn="l" defTabSz="91435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7"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email">
            <a:extLst>
              <a:ext uri="{BEBA8EAE-BF5A-486C-A8C5-ECC9F3942E4B}">
                <a14:imgProps xmlns:a14="http://schemas.microsoft.com/office/drawing/2010/main">
                  <a14:imgLayer r:embed="rId14">
                    <a14:imgEffect>
                      <a14:colorTemperature colorTemp="6319"/>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F02646-4E3D-4B50-8046-F85FCA8CC203}" type="datetimeFigureOut">
              <a:rPr lang="pt-BR" smtClean="0"/>
              <a:pPr/>
              <a:t>01/04/2025</a:t>
            </a:fld>
            <a:endParaRPr lang="pt-BR"/>
          </a:p>
        </p:txBody>
      </p:sp>
      <p:sp>
        <p:nvSpPr>
          <p:cNvPr id="5" name="Marcador de pie de página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Marcador de número de diapositiva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AFFFEB-E00E-41BA-8F94-26ECAA54CC9A}" type="slidenum">
              <a:rPr lang="pt-BR" smtClean="0"/>
              <a:pPr/>
              <a:t>‹Nº›</a:t>
            </a:fld>
            <a:endParaRPr lang="pt-BR"/>
          </a:p>
        </p:txBody>
      </p:sp>
    </p:spTree>
    <p:extLst>
      <p:ext uri="{BB962C8B-B14F-4D97-AF65-F5344CB8AC3E}">
        <p14:creationId xmlns:p14="http://schemas.microsoft.com/office/powerpoint/2010/main" val="156284961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35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7"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3" Type="http://schemas.openxmlformats.org/officeDocument/2006/relationships/oleObject" Target="file:///C:\Users\Claudia\Documentos\Estad&#237;sticas\Exportaciones%20Intelvid\Archivos%20base\Exportaciones%20-%20Archivo%20Base.xlsx!Embotellado!F6C4" TargetMode="External"/><Relationship Id="rId18" Type="http://schemas.openxmlformats.org/officeDocument/2006/relationships/image" Target="../media/image13.emf"/><Relationship Id="rId26" Type="http://schemas.openxmlformats.org/officeDocument/2006/relationships/image" Target="../media/image17.emf"/><Relationship Id="rId39" Type="http://schemas.openxmlformats.org/officeDocument/2006/relationships/oleObject" Target="file:///C:\Users\Claudia\Documentos\Estad&#237;sticas\Exportaciones%20Intelvid\Archivos%20base\Exportaciones%20-%20Archivo%20Base.xlsx!Embotellado!F30C3" TargetMode="External"/><Relationship Id="rId21" Type="http://schemas.openxmlformats.org/officeDocument/2006/relationships/oleObject" Target="file:///C:\Users\Claudia\Documentos\Estad&#237;sticas\Exportaciones%20Intelvid\Archivos%20base\Exportaciones%20-%20Archivo%20Base.xlsx!Embotellado!F10C3" TargetMode="External"/><Relationship Id="rId34" Type="http://schemas.openxmlformats.org/officeDocument/2006/relationships/image" Target="../media/image21.emf"/><Relationship Id="rId42" Type="http://schemas.openxmlformats.org/officeDocument/2006/relationships/image" Target="../media/image25.emf"/><Relationship Id="rId47" Type="http://schemas.openxmlformats.org/officeDocument/2006/relationships/oleObject" Target="file:///C:\Users\Claudia\Documentos\Estad&#237;sticas\Exportaciones%20Intelvid\Archivos%20base\Exportaciones%20-%20Archivo%20Base.xlsx!Embotellado!F31C4" TargetMode="External"/><Relationship Id="rId7" Type="http://schemas.openxmlformats.org/officeDocument/2006/relationships/chart" Target="../charts/chart5.xml"/><Relationship Id="rId2" Type="http://schemas.openxmlformats.org/officeDocument/2006/relationships/notesSlide" Target="../notesSlides/notesSlide4.xml"/><Relationship Id="rId16" Type="http://schemas.openxmlformats.org/officeDocument/2006/relationships/image" Target="../media/image12.emf"/><Relationship Id="rId29" Type="http://schemas.openxmlformats.org/officeDocument/2006/relationships/oleObject" Target="file:///C:\Users\Claudia\Documentos\Estad&#237;sticas\Exportaciones%20Intelvid\Archivos%20base\Exportaciones%20-%20Archivo%20Base.xlsx!Embotellado!F21C4" TargetMode="Externa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oleObject" Target="file:///C:\Users\Claudia\Documentos\Estad&#237;sticas\Exportaciones%20Intelvid\Archivos%20base\Exportaciones%20-%20Archivo%20Base.xlsx!Embotellado!F9C14" TargetMode="External"/><Relationship Id="rId24" Type="http://schemas.openxmlformats.org/officeDocument/2006/relationships/image" Target="../media/image16.emf"/><Relationship Id="rId32" Type="http://schemas.openxmlformats.org/officeDocument/2006/relationships/image" Target="../media/image20.emf"/><Relationship Id="rId37" Type="http://schemas.openxmlformats.org/officeDocument/2006/relationships/oleObject" Target="file:///C:\Users\Claudia\Documentos\Estad&#237;sticas\Exportaciones%20Intelvid\Archivos%20base\Exportaciones%20-%20Archivo%20Base.xlsx!Embotellado!F30C2" TargetMode="External"/><Relationship Id="rId40" Type="http://schemas.openxmlformats.org/officeDocument/2006/relationships/image" Target="../media/image24.emf"/><Relationship Id="rId45" Type="http://schemas.openxmlformats.org/officeDocument/2006/relationships/oleObject" Target="file:///C:\Users\Claudia\Documentos\Estad&#237;sticas\Exportaciones%20Intelvid\Archivos%20base\Exportaciones%20-%20Archivo%20Base.xlsx!Embotellado!F31C3" TargetMode="External"/><Relationship Id="rId5" Type="http://schemas.openxmlformats.org/officeDocument/2006/relationships/chart" Target="../charts/chart3.xml"/><Relationship Id="rId15" Type="http://schemas.openxmlformats.org/officeDocument/2006/relationships/oleObject" Target="file:///C:\Users\Claudia\Documentos\Estad&#237;sticas\Exportaciones%20Intelvid\Archivos%20base\Exportaciones%20-%20Archivo%20Base.xlsx!Embotellado!F6C2" TargetMode="External"/><Relationship Id="rId23" Type="http://schemas.openxmlformats.org/officeDocument/2006/relationships/oleObject" Target="file:///C:\Users\Claudia\Documentos\Estad&#237;sticas\Exportaciones%20Intelvid\Archivos%20base\Exportaciones%20-%20Archivo%20Base.xlsx!Embotellado!F10C4" TargetMode="External"/><Relationship Id="rId28" Type="http://schemas.openxmlformats.org/officeDocument/2006/relationships/image" Target="../media/image18.emf"/><Relationship Id="rId36" Type="http://schemas.openxmlformats.org/officeDocument/2006/relationships/image" Target="../media/image22.emf"/><Relationship Id="rId10" Type="http://schemas.openxmlformats.org/officeDocument/2006/relationships/image" Target="../media/image9.emf"/><Relationship Id="rId19" Type="http://schemas.openxmlformats.org/officeDocument/2006/relationships/oleObject" Target="file:///C:\Users\Claudia\Documentos\Estad&#237;sticas\Exportaciones%20Intelvid\Archivos%20base\Exportaciones%20-%20Archivo%20Base.xlsx!Embotellado!F10C2" TargetMode="External"/><Relationship Id="rId31" Type="http://schemas.openxmlformats.org/officeDocument/2006/relationships/oleObject" Target="file:///C:\Users\Claudia\Documentos\Estad&#237;sticas\Exportaciones%20Intelvid\Archivos%20base\Exportaciones%20-%20Archivo%20Base.xlsx!Embotellado!F22C2" TargetMode="External"/><Relationship Id="rId44" Type="http://schemas.openxmlformats.org/officeDocument/2006/relationships/image" Target="../media/image26.emf"/><Relationship Id="rId4" Type="http://schemas.openxmlformats.org/officeDocument/2006/relationships/chart" Target="../charts/chart2.xml"/><Relationship Id="rId9" Type="http://schemas.openxmlformats.org/officeDocument/2006/relationships/oleObject" Target="file:///C:\Users\Claudia\Documentos\Estad&#237;sticas\Exportaciones%20Intelvid\Archivos%20base\Exportaciones%20-%20Archivo%20Base.xlsx!Embotellado!F8C13" TargetMode="External"/><Relationship Id="rId14" Type="http://schemas.openxmlformats.org/officeDocument/2006/relationships/image" Target="../media/image11.emf"/><Relationship Id="rId22" Type="http://schemas.openxmlformats.org/officeDocument/2006/relationships/image" Target="../media/image15.emf"/><Relationship Id="rId27" Type="http://schemas.openxmlformats.org/officeDocument/2006/relationships/oleObject" Target="file:///C:\Users\Claudia\Documentos\Estad&#237;sticas\Exportaciones%20Intelvid\Archivos%20base\Exportaciones%20-%20Archivo%20Base.xlsx!Embotellado!F21C3" TargetMode="External"/><Relationship Id="rId30" Type="http://schemas.openxmlformats.org/officeDocument/2006/relationships/image" Target="../media/image19.emf"/><Relationship Id="rId35" Type="http://schemas.openxmlformats.org/officeDocument/2006/relationships/oleObject" Target="file:///C:\Users\Claudia\Documentos\Estad&#237;sticas\Exportaciones%20Intelvid\Archivos%20base\Exportaciones%20-%20Archivo%20Base.xlsx!Embotellado!F22C4" TargetMode="External"/><Relationship Id="rId43" Type="http://schemas.openxmlformats.org/officeDocument/2006/relationships/oleObject" Target="file:///C:\Users\Claudia\Documentos\Estad&#237;sticas\Exportaciones%20Intelvid\Archivos%20base\Exportaciones%20-%20Archivo%20Base.xlsx!Embotellado!F31C2" TargetMode="External"/><Relationship Id="rId48" Type="http://schemas.openxmlformats.org/officeDocument/2006/relationships/image" Target="../media/image28.emf"/><Relationship Id="rId8" Type="http://schemas.openxmlformats.org/officeDocument/2006/relationships/chart" Target="../charts/chart6.xml"/><Relationship Id="rId3" Type="http://schemas.openxmlformats.org/officeDocument/2006/relationships/chart" Target="../charts/chart1.xml"/><Relationship Id="rId12" Type="http://schemas.openxmlformats.org/officeDocument/2006/relationships/image" Target="../media/image10.emf"/><Relationship Id="rId17" Type="http://schemas.openxmlformats.org/officeDocument/2006/relationships/oleObject" Target="file:///C:\Users\Claudia\Documentos\Estad&#237;sticas\Exportaciones%20Intelvid\Archivos%20base\Exportaciones%20-%20Archivo%20Base.xlsx!Embotellado!F6C3" TargetMode="External"/><Relationship Id="rId25" Type="http://schemas.openxmlformats.org/officeDocument/2006/relationships/oleObject" Target="file:///C:\Users\Claudia\Documentos\Estad&#237;sticas\Exportaciones%20Intelvid\Archivos%20base\Exportaciones%20-%20Archivo%20Base.xlsx!Embotellado!F21C2" TargetMode="External"/><Relationship Id="rId33" Type="http://schemas.openxmlformats.org/officeDocument/2006/relationships/oleObject" Target="file:///C:\Users\Claudia\Documentos\Estad&#237;sticas\Exportaciones%20Intelvid\Archivos%20base\Exportaciones%20-%20Archivo%20Base.xlsx!Embotellado!F22C3" TargetMode="External"/><Relationship Id="rId38" Type="http://schemas.openxmlformats.org/officeDocument/2006/relationships/image" Target="../media/image23.emf"/><Relationship Id="rId46" Type="http://schemas.openxmlformats.org/officeDocument/2006/relationships/image" Target="../media/image27.emf"/><Relationship Id="rId20" Type="http://schemas.openxmlformats.org/officeDocument/2006/relationships/image" Target="../media/image14.emf"/><Relationship Id="rId41" Type="http://schemas.openxmlformats.org/officeDocument/2006/relationships/oleObject" Target="file:///C:\Users\Claudia\Documentos\Estad&#237;sticas\Exportaciones%20Intelvid\Archivos%20base\Exportaciones%20-%20Archivo%20Base.xlsx!Embotellado!F30C4" TargetMode="External"/></Relationships>
</file>

<file path=ppt/slides/_rels/slide5.xml.rels><?xml version="1.0" encoding="UTF-8" standalone="yes"?>
<Relationships xmlns="http://schemas.openxmlformats.org/package/2006/relationships"><Relationship Id="rId8" Type="http://schemas.openxmlformats.org/officeDocument/2006/relationships/chart" Target="../charts/chart12.xml"/><Relationship Id="rId3" Type="http://schemas.openxmlformats.org/officeDocument/2006/relationships/chart" Target="../charts/chart7.xml"/><Relationship Id="rId7" Type="http://schemas.openxmlformats.org/officeDocument/2006/relationships/chart" Target="../charts/chart11.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chart" Target="../charts/chart14.xml"/><Relationship Id="rId5" Type="http://schemas.openxmlformats.org/officeDocument/2006/relationships/image" Target="../media/image29.emf"/><Relationship Id="rId4" Type="http://schemas.openxmlformats.org/officeDocument/2006/relationships/oleObject" Target="file:///C:\Users\Claudia\Documentos\Estad&#237;sticas\Exportaciones%20Intelvid\Archivos%20base\Exportaciones%20-%20Archivo%20Base.xlsx!Precio!F34C18:F34C27" TargetMode="External"/></Relationships>
</file>

<file path=ppt/slides/_rels/slide7.xml.rels><?xml version="1.0" encoding="UTF-8" standalone="yes"?>
<Relationships xmlns="http://schemas.openxmlformats.org/package/2006/relationships"><Relationship Id="rId8" Type="http://schemas.openxmlformats.org/officeDocument/2006/relationships/oleObject" Target="file:///C:\Users\Claudia\Documentos\Estad&#237;sticas\Exportaciones%20Intelvid\Archivos%20base\Exportaciones%20-%20Archivo%20Base.xlsx!Destino!F35C12:F35C21" TargetMode="External"/><Relationship Id="rId3" Type="http://schemas.openxmlformats.org/officeDocument/2006/relationships/chart" Target="../charts/chart15.xml"/><Relationship Id="rId7" Type="http://schemas.openxmlformats.org/officeDocument/2006/relationships/image" Target="../media/image30.emf"/><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oleObject" Target="file:///C:\Users\Claudia\Documentos\Estad&#237;sticas\Exportaciones%20Intelvid\Archivos%20base\Exportaciones%20-%20Archivo%20Base.xlsx!Destino!F16C12:F16C21" TargetMode="External"/><Relationship Id="rId11" Type="http://schemas.openxmlformats.org/officeDocument/2006/relationships/image" Target="../media/image32.emf"/><Relationship Id="rId5" Type="http://schemas.openxmlformats.org/officeDocument/2006/relationships/chart" Target="../charts/chart17.xml"/><Relationship Id="rId10" Type="http://schemas.openxmlformats.org/officeDocument/2006/relationships/oleObject" Target="file:///C:\Users\Claudia\Documentos\Estad&#237;sticas\Exportaciones%20Intelvid\Archivos%20base\Exportaciones%20-%20Archivo%20Base.xlsx!Destino!F54C12:F54C21" TargetMode="External"/><Relationship Id="rId4" Type="http://schemas.openxmlformats.org/officeDocument/2006/relationships/chart" Target="../charts/chart16.xml"/><Relationship Id="rId9" Type="http://schemas.openxmlformats.org/officeDocument/2006/relationships/image" Target="../media/image31.emf"/></Relationships>
</file>

<file path=ppt/slides/_rels/slide8.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chart" Target="../charts/chart18.xml"/><Relationship Id="rId7" Type="http://schemas.openxmlformats.org/officeDocument/2006/relationships/oleObject" Target="file:///C:\Users\Claudia\Documentos\Estad&#237;sticas\Exportaciones%20Intelvid\Archivos%20base\Exportaciones%20-%20Archivo%20Base.xlsx!Segmento%20sobre%2050!F39C13:F39C22"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chart" Target="../charts/chart19.xml"/><Relationship Id="rId11" Type="http://schemas.openxmlformats.org/officeDocument/2006/relationships/image" Target="../media/image35.emf"/><Relationship Id="rId5" Type="http://schemas.openxmlformats.org/officeDocument/2006/relationships/image" Target="../media/image33.emf"/><Relationship Id="rId10" Type="http://schemas.openxmlformats.org/officeDocument/2006/relationships/oleObject" Target="file:///C:\Users\Claudia\Documentos\Estad&#237;sticas\Exportaciones%20Intelvid\Archivos%20base\Exportaciones%20-%20Archivo%20Base.xlsx!Segmento%20sobre%2050!F59C13:F59C22" TargetMode="External"/><Relationship Id="rId4" Type="http://schemas.openxmlformats.org/officeDocument/2006/relationships/oleObject" Target="file:///C:\Users\Claudia\Documentos\Estad&#237;sticas\Exportaciones%20Intelvid\Archivos%20base\Exportaciones%20-%20Archivo%20Base.xlsx!Segmento%20sobre%2050!F17C13:F17C22" TargetMode="External"/><Relationship Id="rId9" Type="http://schemas.openxmlformats.org/officeDocument/2006/relationships/chart" Target="../charts/chart20.xml"/></Relationships>
</file>

<file path=ppt/slides/_rels/slide9.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chart" Target="../charts/chart2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7025DE70-5790-B64A-8C7C-A17544667D3E}"/>
              </a:ext>
            </a:extLst>
          </p:cNvPr>
          <p:cNvSpPr>
            <a:spLocks noGrp="1"/>
          </p:cNvSpPr>
          <p:nvPr>
            <p:ph type="ctrTitle"/>
          </p:nvPr>
        </p:nvSpPr>
        <p:spPr>
          <a:xfrm>
            <a:off x="490658" y="1900718"/>
            <a:ext cx="9689746" cy="1687646"/>
          </a:xfrm>
        </p:spPr>
        <p:txBody>
          <a:bodyPr anchor="t">
            <a:noAutofit/>
          </a:bodyPr>
          <a:lstStyle/>
          <a:p>
            <a:r>
              <a:rPr lang="es-ES_tradnl" sz="4800" kern="2000" spc="500" dirty="0">
                <a:solidFill>
                  <a:schemeClr val="bg1"/>
                </a:solidFill>
                <a:latin typeface="Empirica Head ExtraLight" panose="02020402060405020203" pitchFamily="18" charset="77"/>
              </a:rPr>
              <a:t>EXPORTACIONES</a:t>
            </a:r>
            <a:br>
              <a:rPr lang="es-ES_tradnl" sz="4800" kern="2000" spc="500" dirty="0">
                <a:solidFill>
                  <a:schemeClr val="bg1"/>
                </a:solidFill>
                <a:latin typeface="Empirica Head ExtraLight" panose="02020402060405020203" pitchFamily="18" charset="77"/>
              </a:rPr>
            </a:br>
            <a:r>
              <a:rPr lang="es-ES_tradnl" sz="4800" kern="2000" spc="500" dirty="0">
                <a:solidFill>
                  <a:schemeClr val="bg1"/>
                </a:solidFill>
                <a:latin typeface="Empirica Head ExtraLight" panose="02020402060405020203" pitchFamily="18" charset="77"/>
              </a:rPr>
              <a:t>Febrero 2025</a:t>
            </a:r>
          </a:p>
        </p:txBody>
      </p:sp>
    </p:spTree>
    <p:extLst>
      <p:ext uri="{BB962C8B-B14F-4D97-AF65-F5344CB8AC3E}">
        <p14:creationId xmlns:p14="http://schemas.microsoft.com/office/powerpoint/2010/main" val="3389592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2900" y="131798"/>
            <a:ext cx="11506200" cy="731202"/>
          </a:xfrm>
        </p:spPr>
        <p:txBody>
          <a:bodyPr>
            <a:normAutofit/>
          </a:bodyPr>
          <a:lstStyle/>
          <a:p>
            <a:pPr algn="ctr"/>
            <a:r>
              <a:rPr lang="es-ES" dirty="0"/>
              <a:t>Tipo de Cambio Multilateral del Vino (</a:t>
            </a:r>
            <a:r>
              <a:rPr lang="es-ES" dirty="0" err="1"/>
              <a:t>TCMV</a:t>
            </a:r>
            <a:r>
              <a:rPr lang="es-ES" dirty="0"/>
              <a:t>)</a:t>
            </a:r>
          </a:p>
        </p:txBody>
      </p:sp>
      <p:sp>
        <p:nvSpPr>
          <p:cNvPr id="5" name="CuadroTexto 4"/>
          <p:cNvSpPr txBox="1"/>
          <p:nvPr/>
        </p:nvSpPr>
        <p:spPr>
          <a:xfrm>
            <a:off x="1128267" y="1188543"/>
            <a:ext cx="3762127" cy="1384995"/>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spcAft>
                <a:spcPts val="600"/>
              </a:spcAft>
            </a:pPr>
            <a:r>
              <a:rPr lang="es-ES" sz="1400" dirty="0">
                <a:latin typeface="Candara" panose="020E0502030303020204" pitchFamily="34" charset="0"/>
              </a:rPr>
              <a:t>El tipo de cambio multilateral del vino (</a:t>
            </a:r>
            <a:r>
              <a:rPr lang="es-ES" sz="1400" dirty="0" err="1">
                <a:latin typeface="Candara" panose="020E0502030303020204" pitchFamily="34" charset="0"/>
              </a:rPr>
              <a:t>TCMV</a:t>
            </a:r>
            <a:r>
              <a:rPr lang="es-ES" sz="1400" dirty="0">
                <a:latin typeface="Candara" panose="020E0502030303020204" pitchFamily="34" charset="0"/>
              </a:rPr>
              <a:t>) es un </a:t>
            </a:r>
            <a:r>
              <a:rPr lang="es-ES" sz="1400" b="1" dirty="0">
                <a:latin typeface="Candara" panose="020E0502030303020204" pitchFamily="34" charset="0"/>
              </a:rPr>
              <a:t>índice</a:t>
            </a:r>
            <a:r>
              <a:rPr lang="es-ES" sz="1400" dirty="0">
                <a:latin typeface="Candara" panose="020E0502030303020204" pitchFamily="34" charset="0"/>
              </a:rPr>
              <a:t> que busca</a:t>
            </a:r>
            <a:r>
              <a:rPr lang="es-ES" sz="1400" b="1" dirty="0">
                <a:latin typeface="Candara" panose="020E0502030303020204" pitchFamily="34" charset="0"/>
              </a:rPr>
              <a:t> medir el impacto </a:t>
            </a:r>
            <a:r>
              <a:rPr lang="es-ES" sz="1400" dirty="0">
                <a:latin typeface="Candara" panose="020E0502030303020204" pitchFamily="34" charset="0"/>
              </a:rPr>
              <a:t>que tienen </a:t>
            </a:r>
            <a:r>
              <a:rPr lang="es-ES" sz="1400" b="1" dirty="0">
                <a:latin typeface="Candara" panose="020E0502030303020204" pitchFamily="34" charset="0"/>
              </a:rPr>
              <a:t>en el valor de las exportaciones</a:t>
            </a:r>
            <a:r>
              <a:rPr lang="es-ES" sz="1400" dirty="0">
                <a:latin typeface="Candara" panose="020E0502030303020204" pitchFamily="34" charset="0"/>
              </a:rPr>
              <a:t>, las variaciones que experimenta una </a:t>
            </a:r>
            <a:r>
              <a:rPr lang="es-ES" sz="1400" b="1" dirty="0">
                <a:latin typeface="Candara" panose="020E0502030303020204" pitchFamily="34" charset="0"/>
              </a:rPr>
              <a:t>canasta que pondera las monedas de los principales mercados de destino*</a:t>
            </a:r>
            <a:endParaRPr lang="es-ES" sz="1400" dirty="0">
              <a:latin typeface="Candara" panose="020E0502030303020204" pitchFamily="34" charset="0"/>
            </a:endParaRPr>
          </a:p>
        </p:txBody>
      </p:sp>
      <p:sp>
        <p:nvSpPr>
          <p:cNvPr id="6" name="CuadroTexto 5"/>
          <p:cNvSpPr txBox="1"/>
          <p:nvPr/>
        </p:nvSpPr>
        <p:spPr>
          <a:xfrm>
            <a:off x="66251" y="5940865"/>
            <a:ext cx="9048225" cy="430887"/>
          </a:xfrm>
          <a:prstGeom prst="rect">
            <a:avLst/>
          </a:prstGeom>
          <a:noFill/>
        </p:spPr>
        <p:txBody>
          <a:bodyPr wrap="square" rtlCol="0">
            <a:spAutoFit/>
          </a:bodyPr>
          <a:lstStyle/>
          <a:p>
            <a:r>
              <a:rPr lang="es-ES" sz="1100" dirty="0">
                <a:latin typeface="Candara" panose="020E0502030303020204" pitchFamily="34" charset="0"/>
              </a:rPr>
              <a:t>*Se ponderan las monedas cuyo peso en las exportaciones de 2020 fue de al menos el 1%, y que en total sumaron el 90% del volumen exportado.</a:t>
            </a:r>
          </a:p>
          <a:p>
            <a:r>
              <a:rPr lang="es-ES" sz="1100" dirty="0">
                <a:latin typeface="Candara" panose="020E0502030303020204" pitchFamily="34" charset="0"/>
              </a:rPr>
              <a:t>Fuente: Elaboración propia a partir de información del Banco Central e </a:t>
            </a:r>
            <a:r>
              <a:rPr lang="es-ES" sz="1100" dirty="0" err="1">
                <a:latin typeface="Candara" panose="020E0502030303020204" pitchFamily="34" charset="0"/>
              </a:rPr>
              <a:t>Intelvid</a:t>
            </a:r>
            <a:r>
              <a:rPr lang="es-ES" sz="1100" dirty="0">
                <a:latin typeface="Candara" panose="020E0502030303020204" pitchFamily="34" charset="0"/>
              </a:rPr>
              <a:t>.</a:t>
            </a:r>
          </a:p>
        </p:txBody>
      </p:sp>
      <p:sp>
        <p:nvSpPr>
          <p:cNvPr id="3" name="CuadroTexto 2"/>
          <p:cNvSpPr txBox="1"/>
          <p:nvPr/>
        </p:nvSpPr>
        <p:spPr>
          <a:xfrm>
            <a:off x="5086006" y="1105055"/>
            <a:ext cx="5852686" cy="750975"/>
          </a:xfrm>
          <a:prstGeom prst="rect">
            <a:avLst/>
          </a:prstGeom>
          <a:solidFill>
            <a:schemeClr val="bg1"/>
          </a:solidFill>
        </p:spPr>
        <p:txBody>
          <a:bodyPr wrap="square" lIns="288000" rtlCol="0">
            <a:spAutoFit/>
          </a:bodyPr>
          <a:lstStyle/>
          <a:p>
            <a:pPr>
              <a:lnSpc>
                <a:spcPct val="90000"/>
              </a:lnSpc>
              <a:spcAft>
                <a:spcPts val="600"/>
              </a:spcAft>
            </a:pPr>
            <a:r>
              <a:rPr lang="es-ES" sz="1400" u="sng" dirty="0">
                <a:solidFill>
                  <a:schemeClr val="accent1">
                    <a:lumMod val="75000"/>
                  </a:schemeClr>
                </a:solidFill>
                <a:latin typeface="Candara" panose="020E0502030303020204" pitchFamily="34" charset="0"/>
              </a:rPr>
              <a:t>Un </a:t>
            </a:r>
            <a:r>
              <a:rPr lang="es-ES" sz="1400" b="1" u="sng" dirty="0">
                <a:solidFill>
                  <a:schemeClr val="accent1">
                    <a:lumMod val="75000"/>
                  </a:schemeClr>
                </a:solidFill>
                <a:latin typeface="Candara" panose="020E0502030303020204" pitchFamily="34" charset="0"/>
              </a:rPr>
              <a:t>aumento del </a:t>
            </a:r>
            <a:r>
              <a:rPr lang="es-ES" sz="1400" b="1" u="sng" dirty="0" err="1">
                <a:solidFill>
                  <a:schemeClr val="accent1">
                    <a:lumMod val="75000"/>
                  </a:schemeClr>
                </a:solidFill>
                <a:latin typeface="Candara" panose="020E0502030303020204" pitchFamily="34" charset="0"/>
              </a:rPr>
              <a:t>TCMV</a:t>
            </a:r>
            <a:r>
              <a:rPr lang="es-ES" sz="1400" u="sng" dirty="0">
                <a:solidFill>
                  <a:schemeClr val="accent1">
                    <a:lumMod val="75000"/>
                  </a:schemeClr>
                </a:solidFill>
                <a:latin typeface="Candara" panose="020E0502030303020204" pitchFamily="34" charset="0"/>
              </a:rPr>
              <a:t> muestra un </a:t>
            </a:r>
            <a:r>
              <a:rPr lang="es-ES" sz="1400" b="1" u="sng" dirty="0">
                <a:solidFill>
                  <a:schemeClr val="accent1">
                    <a:lumMod val="75000"/>
                  </a:schemeClr>
                </a:solidFill>
                <a:latin typeface="Candara" panose="020E0502030303020204" pitchFamily="34" charset="0"/>
              </a:rPr>
              <a:t>alza en la competitividad</a:t>
            </a:r>
            <a:endParaRPr lang="es-ES" sz="1400" u="sng" dirty="0">
              <a:solidFill>
                <a:schemeClr val="accent1">
                  <a:lumMod val="75000"/>
                </a:schemeClr>
              </a:solidFill>
              <a:latin typeface="Candara" panose="020E0502030303020204" pitchFamily="34" charset="0"/>
            </a:endParaRPr>
          </a:p>
          <a:p>
            <a:pPr>
              <a:lnSpc>
                <a:spcPct val="90000"/>
              </a:lnSpc>
              <a:spcAft>
                <a:spcPts val="600"/>
              </a:spcAft>
            </a:pPr>
            <a:r>
              <a:rPr lang="es-ES" sz="1400" dirty="0">
                <a:solidFill>
                  <a:schemeClr val="accent1">
                    <a:lumMod val="75000"/>
                  </a:schemeClr>
                </a:solidFill>
                <a:latin typeface="Candara" panose="020E0502030303020204" pitchFamily="34" charset="0"/>
              </a:rPr>
              <a:t>Equivale a la </a:t>
            </a:r>
            <a:r>
              <a:rPr lang="es-ES" sz="1400" b="1" dirty="0">
                <a:solidFill>
                  <a:schemeClr val="accent1">
                    <a:lumMod val="75000"/>
                  </a:schemeClr>
                </a:solidFill>
                <a:latin typeface="Candara" panose="020E0502030303020204" pitchFamily="34" charset="0"/>
              </a:rPr>
              <a:t>depreciación del peso</a:t>
            </a:r>
            <a:r>
              <a:rPr lang="es-ES" sz="1400" dirty="0">
                <a:solidFill>
                  <a:schemeClr val="accent1">
                    <a:lumMod val="75000"/>
                  </a:schemeClr>
                </a:solidFill>
                <a:latin typeface="Candara" panose="020E0502030303020204" pitchFamily="34" charset="0"/>
              </a:rPr>
              <a:t> respecto al conjunto de monedas de los principales mercados, l</a:t>
            </a:r>
            <a:r>
              <a:rPr lang="es-ES" sz="1400" b="1" dirty="0">
                <a:solidFill>
                  <a:schemeClr val="accent1">
                    <a:lumMod val="75000"/>
                  </a:schemeClr>
                </a:solidFill>
                <a:latin typeface="Candara" panose="020E0502030303020204" pitchFamily="34" charset="0"/>
              </a:rPr>
              <a:t>o que favorece el valor de nuestras ventas</a:t>
            </a:r>
            <a:r>
              <a:rPr lang="es-ES" sz="1400" dirty="0">
                <a:solidFill>
                  <a:schemeClr val="accent1">
                    <a:lumMod val="75000"/>
                  </a:schemeClr>
                </a:solidFill>
                <a:latin typeface="Candara" panose="020E0502030303020204" pitchFamily="34" charset="0"/>
              </a:rPr>
              <a:t>.</a:t>
            </a:r>
          </a:p>
        </p:txBody>
      </p:sp>
      <p:sp>
        <p:nvSpPr>
          <p:cNvPr id="8" name="CuadroTexto 7"/>
          <p:cNvSpPr txBox="1"/>
          <p:nvPr/>
        </p:nvSpPr>
        <p:spPr>
          <a:xfrm>
            <a:off x="5086006" y="1949910"/>
            <a:ext cx="5852686" cy="750975"/>
          </a:xfrm>
          <a:prstGeom prst="rect">
            <a:avLst/>
          </a:prstGeom>
          <a:solidFill>
            <a:schemeClr val="bg1"/>
          </a:solidFill>
        </p:spPr>
        <p:txBody>
          <a:bodyPr wrap="square" lIns="288000" rtlCol="0">
            <a:spAutoFit/>
          </a:bodyPr>
          <a:lstStyle/>
          <a:p>
            <a:pPr>
              <a:lnSpc>
                <a:spcPct val="90000"/>
              </a:lnSpc>
              <a:spcAft>
                <a:spcPts val="600"/>
              </a:spcAft>
            </a:pPr>
            <a:r>
              <a:rPr lang="es-ES" sz="1400" u="sng" dirty="0">
                <a:solidFill>
                  <a:schemeClr val="accent3">
                    <a:lumMod val="90000"/>
                    <a:lumOff val="10000"/>
                  </a:schemeClr>
                </a:solidFill>
                <a:latin typeface="Candara" panose="020E0502030303020204" pitchFamily="34" charset="0"/>
              </a:rPr>
              <a:t>Una </a:t>
            </a:r>
            <a:r>
              <a:rPr lang="es-ES" sz="1400" b="1" u="sng" dirty="0">
                <a:solidFill>
                  <a:schemeClr val="accent3">
                    <a:lumMod val="90000"/>
                    <a:lumOff val="10000"/>
                  </a:schemeClr>
                </a:solidFill>
                <a:latin typeface="Candara" panose="020E0502030303020204" pitchFamily="34" charset="0"/>
              </a:rPr>
              <a:t>caída del </a:t>
            </a:r>
            <a:r>
              <a:rPr lang="es-ES" sz="1400" b="1" u="sng" dirty="0" err="1">
                <a:solidFill>
                  <a:schemeClr val="accent3">
                    <a:lumMod val="90000"/>
                    <a:lumOff val="10000"/>
                  </a:schemeClr>
                </a:solidFill>
                <a:latin typeface="Candara" panose="020E0502030303020204" pitchFamily="34" charset="0"/>
              </a:rPr>
              <a:t>TCMV</a:t>
            </a:r>
            <a:r>
              <a:rPr lang="es-ES" sz="1400" u="sng" dirty="0">
                <a:solidFill>
                  <a:schemeClr val="accent3">
                    <a:lumMod val="90000"/>
                    <a:lumOff val="10000"/>
                  </a:schemeClr>
                </a:solidFill>
                <a:latin typeface="Candara" panose="020E0502030303020204" pitchFamily="34" charset="0"/>
              </a:rPr>
              <a:t> muestra una </a:t>
            </a:r>
            <a:r>
              <a:rPr lang="es-ES" sz="1400" b="1" u="sng" dirty="0">
                <a:solidFill>
                  <a:schemeClr val="accent3">
                    <a:lumMod val="90000"/>
                    <a:lumOff val="10000"/>
                  </a:schemeClr>
                </a:solidFill>
                <a:latin typeface="Candara" panose="020E0502030303020204" pitchFamily="34" charset="0"/>
              </a:rPr>
              <a:t>baja en la competitividad</a:t>
            </a:r>
            <a:endParaRPr lang="es-ES" sz="1400" u="sng" dirty="0">
              <a:solidFill>
                <a:schemeClr val="accent3">
                  <a:lumMod val="90000"/>
                  <a:lumOff val="10000"/>
                </a:schemeClr>
              </a:solidFill>
              <a:latin typeface="Candara" panose="020E0502030303020204" pitchFamily="34" charset="0"/>
            </a:endParaRPr>
          </a:p>
          <a:p>
            <a:pPr>
              <a:lnSpc>
                <a:spcPct val="90000"/>
              </a:lnSpc>
              <a:spcAft>
                <a:spcPts val="600"/>
              </a:spcAft>
            </a:pPr>
            <a:r>
              <a:rPr lang="es-ES" sz="1400" dirty="0">
                <a:solidFill>
                  <a:schemeClr val="accent3">
                    <a:lumMod val="90000"/>
                    <a:lumOff val="10000"/>
                  </a:schemeClr>
                </a:solidFill>
                <a:latin typeface="Candara" panose="020E0502030303020204" pitchFamily="34" charset="0"/>
              </a:rPr>
              <a:t>Equivale a una </a:t>
            </a:r>
            <a:r>
              <a:rPr lang="es-ES" sz="1400" b="1" dirty="0">
                <a:solidFill>
                  <a:schemeClr val="accent3">
                    <a:lumMod val="90000"/>
                    <a:lumOff val="10000"/>
                  </a:schemeClr>
                </a:solidFill>
                <a:latin typeface="Candara" panose="020E0502030303020204" pitchFamily="34" charset="0"/>
              </a:rPr>
              <a:t>apreciación del peso</a:t>
            </a:r>
            <a:r>
              <a:rPr lang="es-ES" sz="1400" dirty="0">
                <a:solidFill>
                  <a:schemeClr val="accent3">
                    <a:lumMod val="90000"/>
                    <a:lumOff val="10000"/>
                  </a:schemeClr>
                </a:solidFill>
                <a:latin typeface="Candara" panose="020E0502030303020204" pitchFamily="34" charset="0"/>
              </a:rPr>
              <a:t> respecto al conjunto de monedas, lo que </a:t>
            </a:r>
            <a:r>
              <a:rPr lang="es-ES" sz="1400" b="1" dirty="0">
                <a:solidFill>
                  <a:schemeClr val="accent3">
                    <a:lumMod val="90000"/>
                    <a:lumOff val="10000"/>
                  </a:schemeClr>
                </a:solidFill>
                <a:latin typeface="Candara" panose="020E0502030303020204" pitchFamily="34" charset="0"/>
              </a:rPr>
              <a:t>afecta negativamente</a:t>
            </a:r>
            <a:r>
              <a:rPr lang="es-ES" sz="1400" dirty="0">
                <a:solidFill>
                  <a:schemeClr val="accent3">
                    <a:lumMod val="90000"/>
                    <a:lumOff val="10000"/>
                  </a:schemeClr>
                </a:solidFill>
                <a:latin typeface="Candara" panose="020E0502030303020204" pitchFamily="34" charset="0"/>
              </a:rPr>
              <a:t> el valor de nuestras </a:t>
            </a:r>
            <a:r>
              <a:rPr lang="es-ES" sz="1400" b="1" dirty="0">
                <a:solidFill>
                  <a:schemeClr val="accent3">
                    <a:lumMod val="90000"/>
                    <a:lumOff val="10000"/>
                  </a:schemeClr>
                </a:solidFill>
                <a:latin typeface="Candara" panose="020E0502030303020204" pitchFamily="34" charset="0"/>
              </a:rPr>
              <a:t>exportaciones</a:t>
            </a:r>
            <a:r>
              <a:rPr lang="es-ES" sz="1400" dirty="0">
                <a:solidFill>
                  <a:schemeClr val="accent3">
                    <a:lumMod val="90000"/>
                    <a:lumOff val="10000"/>
                  </a:schemeClr>
                </a:solidFill>
                <a:latin typeface="Candara" panose="020E0502030303020204" pitchFamily="34" charset="0"/>
              </a:rPr>
              <a:t>.</a:t>
            </a:r>
          </a:p>
        </p:txBody>
      </p:sp>
      <p:cxnSp>
        <p:nvCxnSpPr>
          <p:cNvPr id="10" name="Conector recto de flecha 9"/>
          <p:cNvCxnSpPr/>
          <p:nvPr/>
        </p:nvCxnSpPr>
        <p:spPr>
          <a:xfrm flipV="1">
            <a:off x="5221587" y="1212725"/>
            <a:ext cx="0" cy="520198"/>
          </a:xfrm>
          <a:prstGeom prst="straightConnector1">
            <a:avLst/>
          </a:prstGeom>
          <a:ln>
            <a:solidFill>
              <a:schemeClr val="accent1">
                <a:lumMod val="50000"/>
              </a:schemeClr>
            </a:solidFill>
            <a:headEnd type="none" w="med" len="med"/>
            <a:tailEnd type="arrow" w="med" len="med"/>
          </a:ln>
        </p:spPr>
        <p:style>
          <a:lnRef idx="2">
            <a:schemeClr val="accent3"/>
          </a:lnRef>
          <a:fillRef idx="0">
            <a:schemeClr val="accent3"/>
          </a:fillRef>
          <a:effectRef idx="1">
            <a:schemeClr val="accent3"/>
          </a:effectRef>
          <a:fontRef idx="minor">
            <a:schemeClr val="tx1"/>
          </a:fontRef>
        </p:style>
      </p:cxnSp>
      <p:cxnSp>
        <p:nvCxnSpPr>
          <p:cNvPr id="16" name="Conector recto de flecha 15"/>
          <p:cNvCxnSpPr/>
          <p:nvPr/>
        </p:nvCxnSpPr>
        <p:spPr>
          <a:xfrm>
            <a:off x="5206347" y="2055818"/>
            <a:ext cx="0" cy="494286"/>
          </a:xfrm>
          <a:prstGeom prst="straightConnector1">
            <a:avLst/>
          </a:prstGeom>
          <a:ln>
            <a:solidFill>
              <a:schemeClr val="accent3">
                <a:lumMod val="90000"/>
                <a:lumOff val="10000"/>
              </a:schemeClr>
            </a:solidFill>
            <a:headEnd type="none" w="med" len="med"/>
            <a:tailEnd type="arrow" w="med" len="med"/>
          </a:ln>
        </p:spPr>
        <p:style>
          <a:lnRef idx="2">
            <a:schemeClr val="accent2"/>
          </a:lnRef>
          <a:fillRef idx="0">
            <a:schemeClr val="accent2"/>
          </a:fillRef>
          <a:effectRef idx="1">
            <a:schemeClr val="accent2"/>
          </a:effectRef>
          <a:fontRef idx="minor">
            <a:schemeClr val="tx1"/>
          </a:fontRef>
        </p:style>
      </p:cxnSp>
      <p:sp>
        <p:nvSpPr>
          <p:cNvPr id="11" name="CuadroTexto 10"/>
          <p:cNvSpPr txBox="1"/>
          <p:nvPr/>
        </p:nvSpPr>
        <p:spPr>
          <a:xfrm>
            <a:off x="7878421" y="3429000"/>
            <a:ext cx="3565855" cy="1962076"/>
          </a:xfrm>
          <a:prstGeom prst="rect">
            <a:avLst/>
          </a:prstGeom>
          <a:noFill/>
        </p:spPr>
        <p:txBody>
          <a:bodyPr wrap="square" rtlCol="0">
            <a:spAutoFit/>
          </a:bodyPr>
          <a:lstStyle/>
          <a:p>
            <a:pPr algn="just">
              <a:lnSpc>
                <a:spcPct val="90000"/>
              </a:lnSpc>
              <a:spcAft>
                <a:spcPts val="600"/>
              </a:spcAft>
            </a:pPr>
            <a:r>
              <a:rPr lang="es-MX" sz="1500" u="sng" dirty="0">
                <a:solidFill>
                  <a:srgbClr val="000000"/>
                </a:solidFill>
                <a:latin typeface="Candara" panose="020E0502030303020204" pitchFamily="34" charset="0"/>
              </a:rPr>
              <a:t>El Tipo de Cambio Multilateral de Vino </a:t>
            </a:r>
            <a:r>
              <a:rPr lang="es-MX" sz="1500" dirty="0">
                <a:solidFill>
                  <a:srgbClr val="000000"/>
                </a:solidFill>
                <a:latin typeface="Candara" panose="020E0502030303020204" pitchFamily="34" charset="0"/>
              </a:rPr>
              <a:t>(TCMV) refleja la baja observada en el tipo de cambio nominal de las monedas de nuestros principales destinos de exportación de vino, siguiendo el comportamiento del índice peso/dólar. El debilitamiento del dólar a nivel global y el alza del precio del cobre, entre otros, fortalecieron el peso chileno este mes.</a:t>
            </a:r>
          </a:p>
        </p:txBody>
      </p:sp>
      <p:graphicFrame>
        <p:nvGraphicFramePr>
          <p:cNvPr id="4" name="Gráfico 3">
            <a:extLst>
              <a:ext uri="{FF2B5EF4-FFF2-40B4-BE49-F238E27FC236}">
                <a16:creationId xmlns:a16="http://schemas.microsoft.com/office/drawing/2014/main" id="{DC20CA32-BDA3-4216-92E5-FFCEBA114FA2}"/>
              </a:ext>
            </a:extLst>
          </p:cNvPr>
          <p:cNvGraphicFramePr>
            <a:graphicFrameLocks/>
          </p:cNvGraphicFramePr>
          <p:nvPr>
            <p:extLst>
              <p:ext uri="{D42A27DB-BD31-4B8C-83A1-F6EECF244321}">
                <p14:modId xmlns:p14="http://schemas.microsoft.com/office/powerpoint/2010/main" val="1537962462"/>
              </p:ext>
            </p:extLst>
          </p:nvPr>
        </p:nvGraphicFramePr>
        <p:xfrm>
          <a:off x="508000" y="3319920"/>
          <a:ext cx="6640946" cy="23253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65423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DE4869E-2231-2A1F-F78D-82D7EA5CC966}"/>
              </a:ext>
            </a:extLst>
          </p:cNvPr>
          <p:cNvSpPr txBox="1"/>
          <p:nvPr/>
        </p:nvSpPr>
        <p:spPr>
          <a:xfrm>
            <a:off x="533797" y="1892625"/>
            <a:ext cx="8567057" cy="2862322"/>
          </a:xfrm>
          <a:prstGeom prst="rect">
            <a:avLst/>
          </a:prstGeom>
          <a:noFill/>
        </p:spPr>
        <p:txBody>
          <a:bodyPr wrap="square" rtlCol="0">
            <a:spAutoFit/>
          </a:bodyPr>
          <a:lstStyle/>
          <a:p>
            <a:r>
              <a:rPr lang="es-ES_tradnl" sz="9000" dirty="0">
                <a:solidFill>
                  <a:srgbClr val="1F005C"/>
                </a:solidFill>
                <a:latin typeface="Empirica Head ExtraLight" panose="02020402060405020203" pitchFamily="18" charset="77"/>
              </a:rPr>
              <a:t>Resumen exportaciones </a:t>
            </a:r>
          </a:p>
        </p:txBody>
      </p:sp>
    </p:spTree>
    <p:extLst>
      <p:ext uri="{BB962C8B-B14F-4D97-AF65-F5344CB8AC3E}">
        <p14:creationId xmlns:p14="http://schemas.microsoft.com/office/powerpoint/2010/main" val="2728466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type="body" sz="half" idx="1"/>
          </p:nvPr>
        </p:nvSpPr>
        <p:spPr>
          <a:xfrm>
            <a:off x="748552" y="902599"/>
            <a:ext cx="10694895" cy="5250025"/>
          </a:xfrm>
        </p:spPr>
        <p:txBody>
          <a:bodyPr>
            <a:noAutofit/>
          </a:bodyPr>
          <a:lstStyle/>
          <a:p>
            <a:pPr>
              <a:lnSpc>
                <a:spcPct val="80000"/>
              </a:lnSpc>
              <a:spcBef>
                <a:spcPts val="600"/>
              </a:spcBef>
              <a:spcAft>
                <a:spcPts val="600"/>
              </a:spcAft>
            </a:pPr>
            <a:r>
              <a:rPr lang="es-ES" sz="1400" dirty="0">
                <a:latin typeface="Candara" panose="020E0502030303020204" pitchFamily="34" charset="0"/>
              </a:rPr>
              <a:t>En el mes de febrero se registró una importante caída en las exportaciones de vino embotellado en comparación con el mismo mes de 2024. La baja fue de -14,3% en volumen y de -23,1% en valor, con 2,5 millones de cajas enviadas al exterior por un valor de US$63,9 millones. El precio promedio descendió -10,3% y se situó en US$25,9/caja.</a:t>
            </a:r>
          </a:p>
          <a:p>
            <a:pPr>
              <a:lnSpc>
                <a:spcPct val="80000"/>
              </a:lnSpc>
              <a:spcBef>
                <a:spcPts val="600"/>
              </a:spcBef>
              <a:spcAft>
                <a:spcPts val="600"/>
              </a:spcAft>
            </a:pPr>
            <a:r>
              <a:rPr lang="es-ES" sz="1400" dirty="0">
                <a:latin typeface="Candara" panose="020E0502030303020204" pitchFamily="34" charset="0"/>
              </a:rPr>
              <a:t>Varios mercados registraron bajas en comparación con febrero de 2024, entre ellos Brasil, nuestro principal destino, que disminuyó un -9,8% en volumen y un -18% en valor. Cayeron también: EE.UU, Reino Unido, China y Holanda. No obstante, destaca el aumento de los envíos a México, Colombia y Corea del Sur.</a:t>
            </a:r>
          </a:p>
          <a:p>
            <a:pPr>
              <a:lnSpc>
                <a:spcPct val="80000"/>
              </a:lnSpc>
              <a:spcBef>
                <a:spcPts val="600"/>
              </a:spcBef>
              <a:spcAft>
                <a:spcPts val="600"/>
              </a:spcAft>
            </a:pPr>
            <a:r>
              <a:rPr lang="es-ES" sz="1400" dirty="0">
                <a:latin typeface="Candara" panose="020E0502030303020204" pitchFamily="34" charset="0"/>
              </a:rPr>
              <a:t>La baja en las exportaciones de febrero hace retroceder el acumulado, el que queda en un nivel similar al mismo período del año pasado en volumen (-0,8%), con 6,7 millones de cajas exportadas, mientras que en valor la disminución es un poco más pronunciada (-6,6%), con US$180 millones. El precio promedio se sitúa en $26,8/caja, un -5,8% respecto de enero-febrero 2024.</a:t>
            </a:r>
          </a:p>
          <a:p>
            <a:pPr>
              <a:lnSpc>
                <a:spcPct val="80000"/>
              </a:lnSpc>
              <a:spcBef>
                <a:spcPts val="600"/>
              </a:spcBef>
              <a:spcAft>
                <a:spcPts val="600"/>
              </a:spcAft>
            </a:pPr>
            <a:r>
              <a:rPr lang="es-ES" sz="1400" dirty="0">
                <a:latin typeface="Candara" panose="020E0502030303020204" pitchFamily="34" charset="0"/>
              </a:rPr>
              <a:t>En este período acumulado, se observa un comportamiento mixto con varios países con un buen desempeño y otros con bajas en comparación al mismo lapso de 2024. Brasil es el principal destino y anota un crecimiento de 10,9% en volumen y un moderado aumento de 1,3% en valor. Japón, Reino Unido, Canadá, Corea del Sur, México y Colombia también registran alzas en este nuevo año. Por el contrario, bajan los envíos a EE.UU., China y Holanda. Particularmente lamentables son las bajas de los envíos a China que otrora fuera el principal mercado para el vino embotellado chileno. </a:t>
            </a:r>
          </a:p>
          <a:p>
            <a:pPr>
              <a:lnSpc>
                <a:spcPct val="80000"/>
              </a:lnSpc>
              <a:spcBef>
                <a:spcPts val="600"/>
              </a:spcBef>
              <a:spcAft>
                <a:spcPts val="600"/>
              </a:spcAft>
            </a:pPr>
            <a:r>
              <a:rPr lang="es-ES" sz="1400" dirty="0">
                <a:latin typeface="Candara" panose="020E0502030303020204" pitchFamily="34" charset="0"/>
              </a:rPr>
              <a:t>En doce meses, se han enviado al mundo 46,6 millones de cajas de vino embotellado por un valor de 1.287 millones de dólares, lo que representa un incremento de 8,8% en volumen y de 2,9% en valor en comparación al mismo año móvil anterior. El precio promedio alcanza US$27,6/caja, lo que representa una caída de -5,4% en el periodo comparado.</a:t>
            </a:r>
          </a:p>
          <a:p>
            <a:pPr>
              <a:lnSpc>
                <a:spcPct val="80000"/>
              </a:lnSpc>
              <a:spcBef>
                <a:spcPts val="600"/>
              </a:spcBef>
              <a:spcAft>
                <a:spcPts val="600"/>
              </a:spcAft>
            </a:pPr>
            <a:r>
              <a:rPr lang="es-ES" sz="1400" dirty="0">
                <a:latin typeface="Candara" panose="020E0502030303020204" pitchFamily="34" charset="0"/>
              </a:rPr>
              <a:t>Brasil lidera con ventaja en estos últimos 12 meses, con un 18% de participación en volumen y un 16% en el valor de las exportaciones de vino embotellado chileno al mundo. En este último año móvil, se han enviado a Brasil más de 8 millones de cajas por un valor de US$202 millones, lo que significa un alza de 15% en volumen y de 14% en valor respecto del mismo ciclo anterior. Casi todos nuestros destinos Top 10 presentan alzas en este último año móvil, con la excepción de China que continúa a la baja.</a:t>
            </a:r>
          </a:p>
          <a:p>
            <a:pPr>
              <a:lnSpc>
                <a:spcPct val="80000"/>
              </a:lnSpc>
              <a:spcBef>
                <a:spcPts val="600"/>
              </a:spcBef>
              <a:spcAft>
                <a:spcPts val="600"/>
              </a:spcAft>
            </a:pPr>
            <a:r>
              <a:rPr lang="es-ES" sz="1400" dirty="0">
                <a:latin typeface="Candara" panose="020E0502030303020204" pitchFamily="34" charset="0"/>
              </a:rPr>
              <a:t>En cuanto a precios en doce meses, varios de nuestros principales mercados presentan un retroceso en los precios promedio, tales como: Estados Unidos, China, Canadá, México, Irlanda y Corea del Sur. Sin embargo, Brasil, Reino Unido, Japón y Holanda logran mantener un nivel similar de precios que el mismo ciclo anterior.</a:t>
            </a:r>
            <a:endParaRPr lang="es-ES" dirty="0">
              <a:latin typeface="Candara" panose="020E0502030303020204" pitchFamily="34" charset="0"/>
            </a:endParaRPr>
          </a:p>
          <a:p>
            <a:pPr algn="r">
              <a:lnSpc>
                <a:spcPct val="80000"/>
              </a:lnSpc>
              <a:spcBef>
                <a:spcPts val="600"/>
              </a:spcBef>
              <a:spcAft>
                <a:spcPts val="600"/>
              </a:spcAft>
            </a:pPr>
            <a:r>
              <a:rPr lang="es-ES" dirty="0">
                <a:latin typeface="Candara" panose="020E0502030303020204" pitchFamily="34" charset="0"/>
              </a:rPr>
              <a:t>Asociación de Vinos de Chile A.G.</a:t>
            </a:r>
          </a:p>
        </p:txBody>
      </p:sp>
      <p:sp>
        <p:nvSpPr>
          <p:cNvPr id="6" name="Título 3">
            <a:extLst>
              <a:ext uri="{FF2B5EF4-FFF2-40B4-BE49-F238E27FC236}">
                <a16:creationId xmlns:a16="http://schemas.microsoft.com/office/drawing/2014/main" id="{CC9C2B7B-5BCA-4F78-BB75-57CCFA404218}"/>
              </a:ext>
            </a:extLst>
          </p:cNvPr>
          <p:cNvSpPr txBox="1">
            <a:spLocks/>
          </p:cNvSpPr>
          <p:nvPr/>
        </p:nvSpPr>
        <p:spPr>
          <a:xfrm>
            <a:off x="305124" y="215400"/>
            <a:ext cx="11581750" cy="48997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Candara" panose="020E0502030303020204" pitchFamily="34" charset="0"/>
                <a:ea typeface="+mj-ea"/>
                <a:cs typeface="+mj-cs"/>
              </a:defRPr>
            </a:lvl1pPr>
          </a:lstStyle>
          <a:p>
            <a:pPr algn="ctr"/>
            <a:r>
              <a:rPr lang="en-US" sz="2000" b="1" cap="small" dirty="0" err="1"/>
              <a:t>exportaciones</a:t>
            </a:r>
            <a:r>
              <a:rPr lang="en-US" sz="2000" b="1" cap="small" dirty="0"/>
              <a:t> de vino </a:t>
            </a:r>
            <a:r>
              <a:rPr lang="en-US" sz="2000" b="1" cap="small" dirty="0" err="1"/>
              <a:t>embotellado</a:t>
            </a:r>
            <a:r>
              <a:rPr lang="en-US" sz="2000" b="1" cap="small" dirty="0"/>
              <a:t> </a:t>
            </a:r>
            <a:r>
              <a:rPr lang="en-US" sz="2000" b="1" cap="small" dirty="0" err="1"/>
              <a:t>caen</a:t>
            </a:r>
            <a:r>
              <a:rPr lang="en-US" sz="2000" b="1" cap="small" dirty="0"/>
              <a:t> </a:t>
            </a:r>
            <a:r>
              <a:rPr lang="en-US" sz="2000" b="1" cap="small" dirty="0" err="1"/>
              <a:t>en</a:t>
            </a:r>
            <a:r>
              <a:rPr lang="en-US" sz="2000" b="1" cap="small" dirty="0"/>
              <a:t> </a:t>
            </a:r>
            <a:r>
              <a:rPr lang="en-US" sz="2000" b="1" cap="small" dirty="0" err="1"/>
              <a:t>febrero</a:t>
            </a:r>
            <a:endParaRPr lang="en-US" sz="2000" b="1" cap="small" dirty="0"/>
          </a:p>
        </p:txBody>
      </p:sp>
    </p:spTree>
    <p:extLst>
      <p:ext uri="{BB962C8B-B14F-4D97-AF65-F5344CB8AC3E}">
        <p14:creationId xmlns:p14="http://schemas.microsoft.com/office/powerpoint/2010/main" val="2818392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ítulo 3"/>
          <p:cNvSpPr>
            <a:spLocks noGrp="1"/>
          </p:cNvSpPr>
          <p:nvPr>
            <p:ph type="title"/>
          </p:nvPr>
        </p:nvSpPr>
        <p:spPr>
          <a:xfrm>
            <a:off x="794536" y="108123"/>
            <a:ext cx="10515600" cy="690484"/>
          </a:xfrm>
        </p:spPr>
        <p:txBody>
          <a:bodyPr>
            <a:normAutofit/>
          </a:bodyPr>
          <a:lstStyle/>
          <a:p>
            <a:pPr algn="ctr"/>
            <a:r>
              <a:rPr lang="es-ES" sz="3600" b="1" dirty="0">
                <a:latin typeface="Candara" panose="020E0502030303020204" pitchFamily="34" charset="0"/>
              </a:rPr>
              <a:t>RESUMEN </a:t>
            </a:r>
            <a:r>
              <a:rPr lang="es-ES" b="1" dirty="0"/>
              <a:t>Febrero </a:t>
            </a:r>
            <a:r>
              <a:rPr lang="es-ES" sz="3600" b="1" dirty="0">
                <a:latin typeface="Candara" panose="020E0502030303020204" pitchFamily="34" charset="0"/>
              </a:rPr>
              <a:t>2025</a:t>
            </a:r>
            <a:endParaRPr lang="es-ES" sz="1800" b="1" dirty="0">
              <a:latin typeface="Candara" panose="020E0502030303020204" pitchFamily="34" charset="0"/>
            </a:endParaRPr>
          </a:p>
        </p:txBody>
      </p:sp>
      <p:sp>
        <p:nvSpPr>
          <p:cNvPr id="16" name="CuadroTexto 15"/>
          <p:cNvSpPr txBox="1"/>
          <p:nvPr/>
        </p:nvSpPr>
        <p:spPr>
          <a:xfrm>
            <a:off x="9156167" y="6168040"/>
            <a:ext cx="3448167" cy="261610"/>
          </a:xfrm>
          <a:prstGeom prst="rect">
            <a:avLst/>
          </a:prstGeom>
          <a:noFill/>
        </p:spPr>
        <p:txBody>
          <a:bodyPr wrap="square" rtlCol="0">
            <a:spAutoFit/>
          </a:bodyPr>
          <a:lstStyle/>
          <a:p>
            <a:r>
              <a:rPr lang="es-ES" sz="1100" dirty="0">
                <a:latin typeface="Candara" panose="020E0502030303020204" pitchFamily="34" charset="0"/>
              </a:rPr>
              <a:t>Fuente: Elaboración propia a partir de </a:t>
            </a:r>
            <a:r>
              <a:rPr lang="es-ES" sz="1100" dirty="0" err="1">
                <a:latin typeface="Candara" panose="020E0502030303020204" pitchFamily="34" charset="0"/>
              </a:rPr>
              <a:t>Intelvid</a:t>
            </a:r>
            <a:r>
              <a:rPr lang="es-ES" sz="1100" dirty="0">
                <a:latin typeface="Candara" panose="020E0502030303020204" pitchFamily="34" charset="0"/>
              </a:rPr>
              <a:t>. </a:t>
            </a:r>
          </a:p>
        </p:txBody>
      </p:sp>
      <p:pic>
        <p:nvPicPr>
          <p:cNvPr id="2" name="Imagen 1">
            <a:extLst>
              <a:ext uri="{FF2B5EF4-FFF2-40B4-BE49-F238E27FC236}">
                <a16:creationId xmlns:a16="http://schemas.microsoft.com/office/drawing/2014/main" id="{97ED42E0-CBD5-B29C-A609-B464DA6A7B07}"/>
              </a:ext>
            </a:extLst>
          </p:cNvPr>
          <p:cNvPicPr>
            <a:picLocks noChangeAspect="1"/>
          </p:cNvPicPr>
          <p:nvPr/>
        </p:nvPicPr>
        <p:blipFill>
          <a:blip r:embed="rId3"/>
          <a:stretch>
            <a:fillRect/>
          </a:stretch>
        </p:blipFill>
        <p:spPr>
          <a:xfrm>
            <a:off x="548539" y="775232"/>
            <a:ext cx="10761597" cy="5307535"/>
          </a:xfrm>
          <a:prstGeom prst="rect">
            <a:avLst/>
          </a:prstGeom>
        </p:spPr>
      </p:pic>
    </p:spTree>
    <p:extLst>
      <p:ext uri="{BB962C8B-B14F-4D97-AF65-F5344CB8AC3E}">
        <p14:creationId xmlns:p14="http://schemas.microsoft.com/office/powerpoint/2010/main" val="51823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 name="Gráfico 66">
            <a:extLst>
              <a:ext uri="{FF2B5EF4-FFF2-40B4-BE49-F238E27FC236}">
                <a16:creationId xmlns:a16="http://schemas.microsoft.com/office/drawing/2014/main" id="{00000000-0008-0000-0200-000009000000}"/>
              </a:ext>
            </a:extLst>
          </p:cNvPr>
          <p:cNvGraphicFramePr>
            <a:graphicFrameLocks/>
          </p:cNvGraphicFramePr>
          <p:nvPr>
            <p:extLst>
              <p:ext uri="{D42A27DB-BD31-4B8C-83A1-F6EECF244321}">
                <p14:modId xmlns:p14="http://schemas.microsoft.com/office/powerpoint/2010/main" val="1115696323"/>
              </p:ext>
            </p:extLst>
          </p:nvPr>
        </p:nvGraphicFramePr>
        <p:xfrm>
          <a:off x="536179" y="4832137"/>
          <a:ext cx="2199412" cy="13171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5" name="Gráfico 64">
            <a:extLst>
              <a:ext uri="{FF2B5EF4-FFF2-40B4-BE49-F238E27FC236}">
                <a16:creationId xmlns:a16="http://schemas.microsoft.com/office/drawing/2014/main" id="{00000000-0008-0000-0200-000006000000}"/>
              </a:ext>
            </a:extLst>
          </p:cNvPr>
          <p:cNvGraphicFramePr>
            <a:graphicFrameLocks/>
          </p:cNvGraphicFramePr>
          <p:nvPr>
            <p:extLst>
              <p:ext uri="{D42A27DB-BD31-4B8C-83A1-F6EECF244321}">
                <p14:modId xmlns:p14="http://schemas.microsoft.com/office/powerpoint/2010/main" val="860043798"/>
              </p:ext>
            </p:extLst>
          </p:nvPr>
        </p:nvGraphicFramePr>
        <p:xfrm>
          <a:off x="4115599" y="3022268"/>
          <a:ext cx="2115088" cy="115522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4" name="Gráfico 63">
            <a:extLst>
              <a:ext uri="{FF2B5EF4-FFF2-40B4-BE49-F238E27FC236}">
                <a16:creationId xmlns:a16="http://schemas.microsoft.com/office/drawing/2014/main" id="{00000000-0008-0000-0200-000002000000}"/>
              </a:ext>
            </a:extLst>
          </p:cNvPr>
          <p:cNvGraphicFramePr>
            <a:graphicFrameLocks/>
          </p:cNvGraphicFramePr>
          <p:nvPr>
            <p:extLst>
              <p:ext uri="{D42A27DB-BD31-4B8C-83A1-F6EECF244321}">
                <p14:modId xmlns:p14="http://schemas.microsoft.com/office/powerpoint/2010/main" val="3780445236"/>
              </p:ext>
            </p:extLst>
          </p:nvPr>
        </p:nvGraphicFramePr>
        <p:xfrm>
          <a:off x="556858" y="3030768"/>
          <a:ext cx="2169063" cy="117109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2" name="Gráfico 61">
            <a:extLst>
              <a:ext uri="{FF2B5EF4-FFF2-40B4-BE49-F238E27FC236}">
                <a16:creationId xmlns:a16="http://schemas.microsoft.com/office/drawing/2014/main" id="{00000000-0008-0000-0200-000006000000}"/>
              </a:ext>
            </a:extLst>
          </p:cNvPr>
          <p:cNvGraphicFramePr>
            <a:graphicFrameLocks/>
          </p:cNvGraphicFramePr>
          <p:nvPr>
            <p:extLst>
              <p:ext uri="{D42A27DB-BD31-4B8C-83A1-F6EECF244321}">
                <p14:modId xmlns:p14="http://schemas.microsoft.com/office/powerpoint/2010/main" val="4209029090"/>
              </p:ext>
            </p:extLst>
          </p:nvPr>
        </p:nvGraphicFramePr>
        <p:xfrm>
          <a:off x="4115599" y="1028030"/>
          <a:ext cx="2115088" cy="131714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4" name="Gráfico 43">
            <a:extLst>
              <a:ext uri="{FF2B5EF4-FFF2-40B4-BE49-F238E27FC236}">
                <a16:creationId xmlns:a16="http://schemas.microsoft.com/office/drawing/2014/main" id="{00000000-0008-0000-0200-000002000000}"/>
              </a:ext>
            </a:extLst>
          </p:cNvPr>
          <p:cNvGraphicFramePr>
            <a:graphicFrameLocks/>
          </p:cNvGraphicFramePr>
          <p:nvPr>
            <p:extLst>
              <p:ext uri="{D42A27DB-BD31-4B8C-83A1-F6EECF244321}">
                <p14:modId xmlns:p14="http://schemas.microsoft.com/office/powerpoint/2010/main" val="418130105"/>
              </p:ext>
            </p:extLst>
          </p:nvPr>
        </p:nvGraphicFramePr>
        <p:xfrm>
          <a:off x="552975" y="1021988"/>
          <a:ext cx="2115088" cy="1317146"/>
        </p:xfrm>
        <a:graphic>
          <a:graphicData uri="http://schemas.openxmlformats.org/drawingml/2006/chart">
            <c:chart xmlns:c="http://schemas.openxmlformats.org/drawingml/2006/chart" xmlns:r="http://schemas.openxmlformats.org/officeDocument/2006/relationships" r:id="rId7"/>
          </a:graphicData>
        </a:graphic>
      </p:graphicFrame>
      <p:sp>
        <p:nvSpPr>
          <p:cNvPr id="2" name="Título 1"/>
          <p:cNvSpPr>
            <a:spLocks noGrp="1"/>
          </p:cNvSpPr>
          <p:nvPr>
            <p:ph type="title" idx="4294967295"/>
          </p:nvPr>
        </p:nvSpPr>
        <p:spPr>
          <a:xfrm>
            <a:off x="0" y="102126"/>
            <a:ext cx="6828183" cy="547853"/>
          </a:xfrm>
        </p:spPr>
        <p:txBody>
          <a:bodyPr>
            <a:normAutofit fontScale="90000"/>
          </a:bodyPr>
          <a:lstStyle/>
          <a:p>
            <a:pPr algn="ctr"/>
            <a:r>
              <a:rPr lang="es-ES" sz="3600" dirty="0">
                <a:latin typeface="Candara" panose="020E0502030303020204" pitchFamily="34" charset="0"/>
              </a:rPr>
              <a:t>Exportaciones de vino embotellado</a:t>
            </a:r>
          </a:p>
        </p:txBody>
      </p:sp>
      <p:sp>
        <p:nvSpPr>
          <p:cNvPr id="42" name="CuadroTexto 41"/>
          <p:cNvSpPr txBox="1"/>
          <p:nvPr/>
        </p:nvSpPr>
        <p:spPr>
          <a:xfrm>
            <a:off x="7105849" y="822692"/>
            <a:ext cx="4472106" cy="5175519"/>
          </a:xfrm>
          <a:prstGeom prst="rect">
            <a:avLst/>
          </a:prstGeom>
          <a:noFill/>
        </p:spPr>
        <p:txBody>
          <a:bodyPr wrap="square" rtlCol="0">
            <a:spAutoFit/>
          </a:bodyPr>
          <a:lstStyle/>
          <a:p>
            <a:pPr marL="182563" indent="-182563" algn="just">
              <a:lnSpc>
                <a:spcPct val="80000"/>
              </a:lnSpc>
              <a:spcAft>
                <a:spcPts val="600"/>
              </a:spcAft>
              <a:buFont typeface="Arial" panose="020B0604020202020204" pitchFamily="34" charset="0"/>
              <a:buChar char="•"/>
            </a:pPr>
            <a:r>
              <a:rPr lang="es-ES" sz="1600" dirty="0">
                <a:latin typeface="Candara" panose="020E0502030303020204" pitchFamily="34" charset="0"/>
              </a:rPr>
              <a:t>En el mes de febrero se registró una importante caída en las exportaciones de vino embotellado en comparación con el mismo mes de 2024. </a:t>
            </a:r>
            <a:r>
              <a:rPr lang="es-ES" sz="1600" b="1" dirty="0">
                <a:latin typeface="Candara" panose="020E0502030303020204" pitchFamily="34" charset="0"/>
              </a:rPr>
              <a:t>La baja fue de -14,3% en volumen y de -23,1% en valor, con 2,5 millones de cajas enviadas al exterior por un valor de US$63,9 millones</a:t>
            </a:r>
            <a:r>
              <a:rPr lang="es-ES" sz="1600" dirty="0">
                <a:latin typeface="Candara" panose="020E0502030303020204" pitchFamily="34" charset="0"/>
              </a:rPr>
              <a:t>. El precio promedio descendió -10,3% y se situó en US$25,9/caja.</a:t>
            </a:r>
          </a:p>
          <a:p>
            <a:pPr marL="182563" indent="-182563" algn="just">
              <a:lnSpc>
                <a:spcPct val="80000"/>
              </a:lnSpc>
              <a:spcAft>
                <a:spcPts val="600"/>
              </a:spcAft>
              <a:buFont typeface="Arial" panose="020B0604020202020204" pitchFamily="34" charset="0"/>
              <a:buChar char="•"/>
            </a:pPr>
            <a:r>
              <a:rPr lang="es-ES" sz="1600" dirty="0">
                <a:latin typeface="Candara" panose="020E0502030303020204" pitchFamily="34" charset="0"/>
              </a:rPr>
              <a:t>La baja de este mes hace retroceder </a:t>
            </a:r>
            <a:r>
              <a:rPr lang="es-ES" sz="1600" b="1" dirty="0">
                <a:latin typeface="Candara" panose="020E0502030303020204" pitchFamily="34" charset="0"/>
              </a:rPr>
              <a:t>el acumulado</a:t>
            </a:r>
            <a:r>
              <a:rPr lang="es-ES" sz="1600" dirty="0">
                <a:latin typeface="Candara" panose="020E0502030303020204" pitchFamily="34" charset="0"/>
              </a:rPr>
              <a:t>, el que </a:t>
            </a:r>
            <a:r>
              <a:rPr lang="es-ES" sz="1600" b="1" dirty="0">
                <a:latin typeface="Candara" panose="020E0502030303020204" pitchFamily="34" charset="0"/>
              </a:rPr>
              <a:t>queda en un nivel similar al mismo período del año pasado en volumen      (-0,8%), con 6,7 millones de cajas exportadas, mientras que en valor la disminución es un poco más pronunciada (-6,6%), con US$180 millones</a:t>
            </a:r>
            <a:r>
              <a:rPr lang="es-ES" sz="1600" dirty="0">
                <a:latin typeface="Candara" panose="020E0502030303020204" pitchFamily="34" charset="0"/>
              </a:rPr>
              <a:t>. El precio promedio se sitúa en $26,8/caja, un -5,8% respecto de enero-febrero 2024.</a:t>
            </a:r>
          </a:p>
          <a:p>
            <a:pPr marL="182563" indent="-182563" algn="just">
              <a:lnSpc>
                <a:spcPct val="80000"/>
              </a:lnSpc>
              <a:spcAft>
                <a:spcPts val="600"/>
              </a:spcAft>
              <a:buFont typeface="Arial" panose="020B0604020202020204" pitchFamily="34" charset="0"/>
              <a:buChar char="•"/>
            </a:pPr>
            <a:r>
              <a:rPr lang="es-ES" sz="1600" b="1" dirty="0">
                <a:latin typeface="Candara" panose="020E0502030303020204" pitchFamily="34" charset="0"/>
              </a:rPr>
              <a:t>En doce meses, se han enviado al mundo 46,6 millones de cajas de vino embotellado por un valor de 1.287 millones de dólares, lo que representa un incremento de 8,8% en volumen y de 2,9% en valor </a:t>
            </a:r>
            <a:r>
              <a:rPr lang="es-ES" sz="1600" dirty="0">
                <a:latin typeface="Candara" panose="020E0502030303020204" pitchFamily="34" charset="0"/>
              </a:rPr>
              <a:t>en comparación al mismo año móvil anterior. El precio promedio alcanza US$27,6/caja, lo que representa una caída de -5,4% en el periodo comparado.</a:t>
            </a:r>
          </a:p>
        </p:txBody>
      </p:sp>
      <p:sp>
        <p:nvSpPr>
          <p:cNvPr id="46" name="CuadroTexto 45"/>
          <p:cNvSpPr txBox="1"/>
          <p:nvPr/>
        </p:nvSpPr>
        <p:spPr>
          <a:xfrm>
            <a:off x="4192959" y="6170923"/>
            <a:ext cx="3012340" cy="246221"/>
          </a:xfrm>
          <a:prstGeom prst="rect">
            <a:avLst/>
          </a:prstGeom>
          <a:noFill/>
        </p:spPr>
        <p:txBody>
          <a:bodyPr wrap="square" rtlCol="0">
            <a:spAutoFit/>
          </a:bodyPr>
          <a:lstStyle/>
          <a:p>
            <a:r>
              <a:rPr lang="es-ES" sz="1000" dirty="0">
                <a:latin typeface="Candara" panose="020E0502030303020204" pitchFamily="34" charset="0"/>
              </a:rPr>
              <a:t>Fuente: Elaboración propia a partir de </a:t>
            </a:r>
            <a:r>
              <a:rPr lang="es-ES" sz="1000" dirty="0" err="1">
                <a:latin typeface="Candara" panose="020E0502030303020204" pitchFamily="34" charset="0"/>
              </a:rPr>
              <a:t>Intelvid</a:t>
            </a:r>
            <a:r>
              <a:rPr lang="es-ES" sz="1000" dirty="0">
                <a:latin typeface="Candara" panose="020E0502030303020204" pitchFamily="34" charset="0"/>
              </a:rPr>
              <a:t>.</a:t>
            </a:r>
          </a:p>
        </p:txBody>
      </p:sp>
      <p:sp>
        <p:nvSpPr>
          <p:cNvPr id="3" name="CuadroTexto 2"/>
          <p:cNvSpPr txBox="1"/>
          <p:nvPr/>
        </p:nvSpPr>
        <p:spPr>
          <a:xfrm>
            <a:off x="642213" y="1220545"/>
            <a:ext cx="766888" cy="329321"/>
          </a:xfrm>
          <a:prstGeom prst="rect">
            <a:avLst/>
          </a:prstGeom>
          <a:noFill/>
        </p:spPr>
        <p:txBody>
          <a:bodyPr wrap="square" rtlCol="0">
            <a:spAutoFit/>
          </a:bodyPr>
          <a:lstStyle/>
          <a:p>
            <a:pPr algn="ctr">
              <a:lnSpc>
                <a:spcPct val="70000"/>
              </a:lnSpc>
            </a:pPr>
            <a:r>
              <a:rPr lang="es-ES" sz="1100" b="1" dirty="0">
                <a:solidFill>
                  <a:schemeClr val="tx1">
                    <a:lumMod val="75000"/>
                    <a:lumOff val="25000"/>
                  </a:schemeClr>
                </a:solidFill>
                <a:latin typeface="Candara" panose="020E0502030303020204" pitchFamily="34" charset="0"/>
              </a:rPr>
              <a:t>millones de cajas</a:t>
            </a:r>
          </a:p>
        </p:txBody>
      </p:sp>
      <p:sp>
        <p:nvSpPr>
          <p:cNvPr id="25" name="CuadroTexto 24"/>
          <p:cNvSpPr txBox="1"/>
          <p:nvPr/>
        </p:nvSpPr>
        <p:spPr>
          <a:xfrm>
            <a:off x="1798382" y="1213697"/>
            <a:ext cx="766159" cy="329321"/>
          </a:xfrm>
          <a:prstGeom prst="rect">
            <a:avLst/>
          </a:prstGeom>
          <a:noFill/>
        </p:spPr>
        <p:txBody>
          <a:bodyPr wrap="square" rtlCol="0">
            <a:spAutoFit/>
          </a:bodyPr>
          <a:lstStyle/>
          <a:p>
            <a:pPr algn="ctr">
              <a:lnSpc>
                <a:spcPct val="70000"/>
              </a:lnSpc>
            </a:pPr>
            <a:r>
              <a:rPr lang="es-ES" sz="1100" b="1" dirty="0">
                <a:solidFill>
                  <a:schemeClr val="tx1">
                    <a:lumMod val="75000"/>
                    <a:lumOff val="25000"/>
                  </a:schemeClr>
                </a:solidFill>
                <a:latin typeface="Candara" panose="020E0502030303020204" pitchFamily="34" charset="0"/>
              </a:rPr>
              <a:t>millones de cajas</a:t>
            </a:r>
          </a:p>
        </p:txBody>
      </p:sp>
      <p:cxnSp>
        <p:nvCxnSpPr>
          <p:cNvPr id="55" name="Conector recto 54">
            <a:extLst>
              <a:ext uri="{FF2B5EF4-FFF2-40B4-BE49-F238E27FC236}">
                <a16:creationId xmlns:a16="http://schemas.microsoft.com/office/drawing/2014/main" id="{8B57794A-5F35-42BF-9D8A-18D59A3B06CD}"/>
              </a:ext>
            </a:extLst>
          </p:cNvPr>
          <p:cNvCxnSpPr>
            <a:cxnSpLocks/>
          </p:cNvCxnSpPr>
          <p:nvPr/>
        </p:nvCxnSpPr>
        <p:spPr>
          <a:xfrm>
            <a:off x="356744" y="892532"/>
            <a:ext cx="6179579" cy="0"/>
          </a:xfrm>
          <a:prstGeom prst="line">
            <a:avLst/>
          </a:prstGeom>
          <a:ln w="127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7" name="Conector recto 56">
            <a:extLst>
              <a:ext uri="{FF2B5EF4-FFF2-40B4-BE49-F238E27FC236}">
                <a16:creationId xmlns:a16="http://schemas.microsoft.com/office/drawing/2014/main" id="{C07C2374-815C-4F12-88CB-507430B0E240}"/>
              </a:ext>
            </a:extLst>
          </p:cNvPr>
          <p:cNvCxnSpPr>
            <a:cxnSpLocks/>
          </p:cNvCxnSpPr>
          <p:nvPr/>
        </p:nvCxnSpPr>
        <p:spPr>
          <a:xfrm>
            <a:off x="356744" y="4213963"/>
            <a:ext cx="6179579" cy="0"/>
          </a:xfrm>
          <a:prstGeom prst="line">
            <a:avLst/>
          </a:prstGeom>
          <a:ln w="127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8" name="CuadroTexto 57">
            <a:extLst>
              <a:ext uri="{FF2B5EF4-FFF2-40B4-BE49-F238E27FC236}">
                <a16:creationId xmlns:a16="http://schemas.microsoft.com/office/drawing/2014/main" id="{7B7E8F95-9B76-4FDD-AE99-ED5BEBBC4816}"/>
              </a:ext>
            </a:extLst>
          </p:cNvPr>
          <p:cNvSpPr txBox="1"/>
          <p:nvPr/>
        </p:nvSpPr>
        <p:spPr>
          <a:xfrm>
            <a:off x="2871848" y="4116277"/>
            <a:ext cx="1012373" cy="192076"/>
          </a:xfrm>
          <a:prstGeom prst="rect">
            <a:avLst/>
          </a:prstGeom>
          <a:solidFill>
            <a:schemeClr val="accent1">
              <a:lumMod val="20000"/>
              <a:lumOff val="80000"/>
            </a:schemeClr>
          </a:solidFill>
        </p:spPr>
        <p:txBody>
          <a:bodyPr wrap="square" tIns="0" bIns="0" rtlCol="0" anchor="ctr" anchorCtr="0">
            <a:noAutofit/>
          </a:bodyPr>
          <a:lstStyle/>
          <a:p>
            <a:pPr algn="ctr">
              <a:lnSpc>
                <a:spcPct val="80000"/>
              </a:lnSpc>
            </a:pPr>
            <a:r>
              <a:rPr lang="es-ES" sz="1200" b="1" dirty="0">
                <a:solidFill>
                  <a:schemeClr val="tx1">
                    <a:lumMod val="75000"/>
                    <a:lumOff val="25000"/>
                  </a:schemeClr>
                </a:solidFill>
                <a:latin typeface="Candara" panose="020E0502030303020204" pitchFamily="34" charset="0"/>
              </a:rPr>
              <a:t>12 meses</a:t>
            </a:r>
          </a:p>
        </p:txBody>
      </p:sp>
      <p:sp>
        <p:nvSpPr>
          <p:cNvPr id="59" name="CuadroTexto 58">
            <a:extLst>
              <a:ext uri="{FF2B5EF4-FFF2-40B4-BE49-F238E27FC236}">
                <a16:creationId xmlns:a16="http://schemas.microsoft.com/office/drawing/2014/main" id="{60542DED-6596-470F-BF36-15DA1B2C40AA}"/>
              </a:ext>
            </a:extLst>
          </p:cNvPr>
          <p:cNvSpPr txBox="1"/>
          <p:nvPr/>
        </p:nvSpPr>
        <p:spPr>
          <a:xfrm>
            <a:off x="2779850" y="801563"/>
            <a:ext cx="1293351" cy="199527"/>
          </a:xfrm>
          <a:prstGeom prst="rect">
            <a:avLst/>
          </a:prstGeom>
          <a:solidFill>
            <a:schemeClr val="accent1">
              <a:lumMod val="20000"/>
              <a:lumOff val="80000"/>
            </a:schemeClr>
          </a:solidFill>
        </p:spPr>
        <p:txBody>
          <a:bodyPr wrap="square" tIns="0" bIns="0" rtlCol="0" anchor="ctr" anchorCtr="0">
            <a:noAutofit/>
          </a:bodyPr>
          <a:lstStyle/>
          <a:p>
            <a:pPr algn="ctr">
              <a:lnSpc>
                <a:spcPct val="80000"/>
              </a:lnSpc>
            </a:pPr>
            <a:r>
              <a:rPr lang="es-ES" sz="1200" b="1" dirty="0">
                <a:solidFill>
                  <a:schemeClr val="tx1">
                    <a:lumMod val="75000"/>
                    <a:lumOff val="25000"/>
                  </a:schemeClr>
                </a:solidFill>
                <a:latin typeface="Candara" panose="020E0502030303020204" pitchFamily="34" charset="0"/>
              </a:rPr>
              <a:t>Febrero</a:t>
            </a:r>
          </a:p>
        </p:txBody>
      </p:sp>
      <p:sp>
        <p:nvSpPr>
          <p:cNvPr id="33" name="CuadroTexto 32">
            <a:extLst>
              <a:ext uri="{FF2B5EF4-FFF2-40B4-BE49-F238E27FC236}">
                <a16:creationId xmlns:a16="http://schemas.microsoft.com/office/drawing/2014/main" id="{A8AB001F-7669-4DE1-83F8-54380779C54A}"/>
              </a:ext>
            </a:extLst>
          </p:cNvPr>
          <p:cNvSpPr txBox="1"/>
          <p:nvPr/>
        </p:nvSpPr>
        <p:spPr>
          <a:xfrm>
            <a:off x="720646" y="4464152"/>
            <a:ext cx="766888" cy="336952"/>
          </a:xfrm>
          <a:prstGeom prst="rect">
            <a:avLst/>
          </a:prstGeom>
          <a:noFill/>
        </p:spPr>
        <p:txBody>
          <a:bodyPr wrap="square" rtlCol="0">
            <a:spAutoFit/>
          </a:bodyPr>
          <a:lstStyle/>
          <a:p>
            <a:pPr algn="ctr">
              <a:lnSpc>
                <a:spcPct val="70000"/>
              </a:lnSpc>
            </a:pPr>
            <a:r>
              <a:rPr lang="es-ES" sz="1100" b="1" dirty="0">
                <a:solidFill>
                  <a:schemeClr val="tx1">
                    <a:lumMod val="75000"/>
                    <a:lumOff val="25000"/>
                  </a:schemeClr>
                </a:solidFill>
                <a:latin typeface="Candara" panose="020E0502030303020204" pitchFamily="34" charset="0"/>
              </a:rPr>
              <a:t>millones de cajas</a:t>
            </a:r>
          </a:p>
        </p:txBody>
      </p:sp>
      <p:sp>
        <p:nvSpPr>
          <p:cNvPr id="34" name="CuadroTexto 33">
            <a:extLst>
              <a:ext uri="{FF2B5EF4-FFF2-40B4-BE49-F238E27FC236}">
                <a16:creationId xmlns:a16="http://schemas.microsoft.com/office/drawing/2014/main" id="{EC0A3562-D92D-400F-A8B6-A69C3E89DF8C}"/>
              </a:ext>
            </a:extLst>
          </p:cNvPr>
          <p:cNvSpPr txBox="1"/>
          <p:nvPr/>
        </p:nvSpPr>
        <p:spPr>
          <a:xfrm>
            <a:off x="1816049" y="4444175"/>
            <a:ext cx="766159" cy="329321"/>
          </a:xfrm>
          <a:prstGeom prst="rect">
            <a:avLst/>
          </a:prstGeom>
          <a:noFill/>
        </p:spPr>
        <p:txBody>
          <a:bodyPr wrap="square" rtlCol="0">
            <a:spAutoFit/>
          </a:bodyPr>
          <a:lstStyle/>
          <a:p>
            <a:pPr algn="ctr">
              <a:lnSpc>
                <a:spcPct val="70000"/>
              </a:lnSpc>
            </a:pPr>
            <a:r>
              <a:rPr lang="es-ES" sz="1100" b="1" dirty="0">
                <a:solidFill>
                  <a:schemeClr val="tx1">
                    <a:lumMod val="75000"/>
                    <a:lumOff val="25000"/>
                  </a:schemeClr>
                </a:solidFill>
                <a:latin typeface="Candara" panose="020E0502030303020204" pitchFamily="34" charset="0"/>
              </a:rPr>
              <a:t>millones de cajas</a:t>
            </a:r>
          </a:p>
        </p:txBody>
      </p:sp>
      <p:cxnSp>
        <p:nvCxnSpPr>
          <p:cNvPr id="37" name="Conector recto 36">
            <a:extLst>
              <a:ext uri="{FF2B5EF4-FFF2-40B4-BE49-F238E27FC236}">
                <a16:creationId xmlns:a16="http://schemas.microsoft.com/office/drawing/2014/main" id="{8B57794A-5F35-42BF-9D8A-18D59A3B06CD}"/>
              </a:ext>
            </a:extLst>
          </p:cNvPr>
          <p:cNvCxnSpPr>
            <a:cxnSpLocks/>
          </p:cNvCxnSpPr>
          <p:nvPr/>
        </p:nvCxnSpPr>
        <p:spPr>
          <a:xfrm>
            <a:off x="356744" y="2521640"/>
            <a:ext cx="6179579" cy="0"/>
          </a:xfrm>
          <a:prstGeom prst="line">
            <a:avLst/>
          </a:prstGeom>
          <a:ln w="127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1" name="CuadroTexto 40">
            <a:extLst>
              <a:ext uri="{FF2B5EF4-FFF2-40B4-BE49-F238E27FC236}">
                <a16:creationId xmlns:a16="http://schemas.microsoft.com/office/drawing/2014/main" id="{60542DED-6596-470F-BF36-15DA1B2C40AA}"/>
              </a:ext>
            </a:extLst>
          </p:cNvPr>
          <p:cNvSpPr txBox="1"/>
          <p:nvPr/>
        </p:nvSpPr>
        <p:spPr>
          <a:xfrm>
            <a:off x="2799859" y="2408016"/>
            <a:ext cx="1293351" cy="199527"/>
          </a:xfrm>
          <a:prstGeom prst="rect">
            <a:avLst/>
          </a:prstGeom>
          <a:solidFill>
            <a:schemeClr val="accent1">
              <a:lumMod val="20000"/>
              <a:lumOff val="80000"/>
            </a:schemeClr>
          </a:solidFill>
        </p:spPr>
        <p:txBody>
          <a:bodyPr wrap="square" tIns="0" bIns="0" rtlCol="0" anchor="ctr" anchorCtr="0">
            <a:noAutofit/>
          </a:bodyPr>
          <a:lstStyle/>
          <a:p>
            <a:pPr algn="ctr">
              <a:lnSpc>
                <a:spcPct val="80000"/>
              </a:lnSpc>
            </a:pPr>
            <a:r>
              <a:rPr lang="es-ES" sz="1200" b="1" dirty="0">
                <a:solidFill>
                  <a:schemeClr val="tx1">
                    <a:lumMod val="75000"/>
                    <a:lumOff val="25000"/>
                  </a:schemeClr>
                </a:solidFill>
                <a:latin typeface="Candara" panose="020E0502030303020204" pitchFamily="34" charset="0"/>
              </a:rPr>
              <a:t>Acumulado</a:t>
            </a:r>
          </a:p>
        </p:txBody>
      </p:sp>
      <p:sp>
        <p:nvSpPr>
          <p:cNvPr id="47" name="CuadroTexto 46"/>
          <p:cNvSpPr txBox="1"/>
          <p:nvPr/>
        </p:nvSpPr>
        <p:spPr>
          <a:xfrm>
            <a:off x="4098255" y="1239474"/>
            <a:ext cx="951158" cy="227755"/>
          </a:xfrm>
          <a:prstGeom prst="rect">
            <a:avLst/>
          </a:prstGeom>
          <a:noFill/>
        </p:spPr>
        <p:txBody>
          <a:bodyPr wrap="square" rtlCol="0">
            <a:spAutoFit/>
          </a:bodyPr>
          <a:lstStyle/>
          <a:p>
            <a:pPr algn="ctr">
              <a:lnSpc>
                <a:spcPct val="80000"/>
              </a:lnSpc>
            </a:pPr>
            <a:r>
              <a:rPr lang="es-ES" sz="1100" b="1" dirty="0">
                <a:solidFill>
                  <a:schemeClr val="tx1">
                    <a:lumMod val="75000"/>
                    <a:lumOff val="25000"/>
                  </a:schemeClr>
                </a:solidFill>
                <a:latin typeface="Candara" panose="020E0502030303020204" pitchFamily="34" charset="0"/>
              </a:rPr>
              <a:t>US$ millones</a:t>
            </a:r>
          </a:p>
        </p:txBody>
      </p:sp>
      <p:sp>
        <p:nvSpPr>
          <p:cNvPr id="49" name="CuadroTexto 48"/>
          <p:cNvSpPr txBox="1"/>
          <p:nvPr/>
        </p:nvSpPr>
        <p:spPr>
          <a:xfrm>
            <a:off x="692168" y="2754942"/>
            <a:ext cx="766888" cy="329321"/>
          </a:xfrm>
          <a:prstGeom prst="rect">
            <a:avLst/>
          </a:prstGeom>
          <a:noFill/>
        </p:spPr>
        <p:txBody>
          <a:bodyPr wrap="square" rtlCol="0">
            <a:spAutoFit/>
          </a:bodyPr>
          <a:lstStyle/>
          <a:p>
            <a:pPr algn="ctr">
              <a:lnSpc>
                <a:spcPct val="70000"/>
              </a:lnSpc>
            </a:pPr>
            <a:r>
              <a:rPr lang="es-ES" sz="1100" b="1" dirty="0">
                <a:solidFill>
                  <a:schemeClr val="tx1">
                    <a:lumMod val="75000"/>
                    <a:lumOff val="25000"/>
                  </a:schemeClr>
                </a:solidFill>
                <a:latin typeface="Candara" panose="020E0502030303020204" pitchFamily="34" charset="0"/>
              </a:rPr>
              <a:t>millones de cajas</a:t>
            </a:r>
          </a:p>
        </p:txBody>
      </p:sp>
      <p:sp>
        <p:nvSpPr>
          <p:cNvPr id="52" name="CuadroTexto 51"/>
          <p:cNvSpPr txBox="1"/>
          <p:nvPr/>
        </p:nvSpPr>
        <p:spPr>
          <a:xfrm>
            <a:off x="1856290" y="2754941"/>
            <a:ext cx="766159" cy="329321"/>
          </a:xfrm>
          <a:prstGeom prst="rect">
            <a:avLst/>
          </a:prstGeom>
          <a:noFill/>
        </p:spPr>
        <p:txBody>
          <a:bodyPr wrap="square" rtlCol="0">
            <a:spAutoFit/>
          </a:bodyPr>
          <a:lstStyle/>
          <a:p>
            <a:pPr algn="ctr">
              <a:lnSpc>
                <a:spcPct val="70000"/>
              </a:lnSpc>
            </a:pPr>
            <a:r>
              <a:rPr lang="es-ES" sz="1100" b="1" dirty="0">
                <a:solidFill>
                  <a:schemeClr val="tx1">
                    <a:lumMod val="75000"/>
                    <a:lumOff val="25000"/>
                  </a:schemeClr>
                </a:solidFill>
                <a:latin typeface="Candara" panose="020E0502030303020204" pitchFamily="34" charset="0"/>
              </a:rPr>
              <a:t>millones de cajas</a:t>
            </a:r>
          </a:p>
        </p:txBody>
      </p:sp>
      <p:graphicFrame>
        <p:nvGraphicFramePr>
          <p:cNvPr id="69" name="Gráfico 68">
            <a:extLst>
              <a:ext uri="{FF2B5EF4-FFF2-40B4-BE49-F238E27FC236}">
                <a16:creationId xmlns:a16="http://schemas.microsoft.com/office/drawing/2014/main" id="{00000000-0008-0000-0200-00000A000000}"/>
              </a:ext>
            </a:extLst>
          </p:cNvPr>
          <p:cNvGraphicFramePr>
            <a:graphicFrameLocks/>
          </p:cNvGraphicFramePr>
          <p:nvPr>
            <p:extLst>
              <p:ext uri="{D42A27DB-BD31-4B8C-83A1-F6EECF244321}">
                <p14:modId xmlns:p14="http://schemas.microsoft.com/office/powerpoint/2010/main" val="4284391573"/>
              </p:ext>
            </p:extLst>
          </p:nvPr>
        </p:nvGraphicFramePr>
        <p:xfrm>
          <a:off x="4049263" y="4838663"/>
          <a:ext cx="2181424" cy="131062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 name="Objeto 4"/>
          <p:cNvGraphicFramePr>
            <a:graphicFrameLocks noChangeAspect="1"/>
          </p:cNvGraphicFramePr>
          <p:nvPr>
            <p:extLst>
              <p:ext uri="{D42A27DB-BD31-4B8C-83A1-F6EECF244321}">
                <p14:modId xmlns:p14="http://schemas.microsoft.com/office/powerpoint/2010/main" val="2728290387"/>
              </p:ext>
            </p:extLst>
          </p:nvPr>
        </p:nvGraphicFramePr>
        <p:xfrm>
          <a:off x="-68263" y="1028700"/>
          <a:ext cx="733426" cy="200025"/>
        </p:xfrm>
        <a:graphic>
          <a:graphicData uri="http://schemas.openxmlformats.org/presentationml/2006/ole">
            <mc:AlternateContent xmlns:mc="http://schemas.openxmlformats.org/markup-compatibility/2006">
              <mc:Choice xmlns:v="urn:schemas-microsoft-com:vml" Requires="v">
                <p:oleObj name="Worksheet" r:id="rId9" imgW="733255" imgH="200179" progId="Excel.Sheet.12">
                  <p:link/>
                </p:oleObj>
              </mc:Choice>
              <mc:Fallback>
                <p:oleObj name="Worksheet" r:id="rId9" imgW="733255" imgH="200179" progId="Excel.Sheet.12">
                  <p:link/>
                  <p:pic>
                    <p:nvPicPr>
                      <p:cNvPr id="0" name=""/>
                      <p:cNvPicPr/>
                      <p:nvPr/>
                    </p:nvPicPr>
                    <p:blipFill>
                      <a:blip r:embed="rId10"/>
                      <a:stretch>
                        <a:fillRect/>
                      </a:stretch>
                    </p:blipFill>
                    <p:spPr>
                      <a:xfrm>
                        <a:off x="-68263" y="1028700"/>
                        <a:ext cx="733426" cy="200025"/>
                      </a:xfrm>
                      <a:prstGeom prst="rect">
                        <a:avLst/>
                      </a:prstGeom>
                    </p:spPr>
                  </p:pic>
                </p:oleObj>
              </mc:Fallback>
            </mc:AlternateContent>
          </a:graphicData>
        </a:graphic>
      </p:graphicFrame>
      <p:graphicFrame>
        <p:nvGraphicFramePr>
          <p:cNvPr id="7" name="Objeto 6"/>
          <p:cNvGraphicFramePr>
            <a:graphicFrameLocks noChangeAspect="1"/>
          </p:cNvGraphicFramePr>
          <p:nvPr>
            <p:extLst>
              <p:ext uri="{D42A27DB-BD31-4B8C-83A1-F6EECF244321}">
                <p14:modId xmlns:p14="http://schemas.microsoft.com/office/powerpoint/2010/main" val="1462829092"/>
              </p:ext>
            </p:extLst>
          </p:nvPr>
        </p:nvGraphicFramePr>
        <p:xfrm>
          <a:off x="1377950" y="1203325"/>
          <a:ext cx="685800" cy="200025"/>
        </p:xfrm>
        <a:graphic>
          <a:graphicData uri="http://schemas.openxmlformats.org/presentationml/2006/ole">
            <mc:AlternateContent xmlns:mc="http://schemas.openxmlformats.org/markup-compatibility/2006">
              <mc:Choice xmlns:v="urn:schemas-microsoft-com:vml" Requires="v">
                <p:oleObj name="Worksheet" r:id="rId11" imgW="685713" imgH="200179" progId="Excel.Sheet.12">
                  <p:link/>
                </p:oleObj>
              </mc:Choice>
              <mc:Fallback>
                <p:oleObj name="Worksheet" r:id="rId11" imgW="685713" imgH="200179" progId="Excel.Sheet.12">
                  <p:link/>
                  <p:pic>
                    <p:nvPicPr>
                      <p:cNvPr id="0" name=""/>
                      <p:cNvPicPr/>
                      <p:nvPr/>
                    </p:nvPicPr>
                    <p:blipFill>
                      <a:blip r:embed="rId12"/>
                      <a:stretch>
                        <a:fillRect/>
                      </a:stretch>
                    </p:blipFill>
                    <p:spPr>
                      <a:xfrm>
                        <a:off x="1377950" y="1203325"/>
                        <a:ext cx="685800" cy="200025"/>
                      </a:xfrm>
                      <a:prstGeom prst="rect">
                        <a:avLst/>
                      </a:prstGeom>
                    </p:spPr>
                  </p:pic>
                </p:oleObj>
              </mc:Fallback>
            </mc:AlternateContent>
          </a:graphicData>
        </a:graphic>
      </p:graphicFrame>
      <p:graphicFrame>
        <p:nvGraphicFramePr>
          <p:cNvPr id="9" name="Objeto 8"/>
          <p:cNvGraphicFramePr>
            <a:graphicFrameLocks noChangeAspect="1"/>
          </p:cNvGraphicFramePr>
          <p:nvPr>
            <p:extLst>
              <p:ext uri="{D42A27DB-BD31-4B8C-83A1-F6EECF244321}">
                <p14:modId xmlns:p14="http://schemas.microsoft.com/office/powerpoint/2010/main" val="3332722968"/>
              </p:ext>
            </p:extLst>
          </p:nvPr>
        </p:nvGraphicFramePr>
        <p:xfrm>
          <a:off x="1336675" y="1409700"/>
          <a:ext cx="827088" cy="200025"/>
        </p:xfrm>
        <a:graphic>
          <a:graphicData uri="http://schemas.openxmlformats.org/presentationml/2006/ole">
            <mc:AlternateContent xmlns:mc="http://schemas.openxmlformats.org/markup-compatibility/2006">
              <mc:Choice xmlns:v="urn:schemas-microsoft-com:vml" Requires="v">
                <p:oleObj name="Worksheet" r:id="rId13" imgW="733255" imgH="200179" progId="Excel.Sheet.12">
                  <p:link/>
                </p:oleObj>
              </mc:Choice>
              <mc:Fallback>
                <p:oleObj name="Worksheet" r:id="rId13" imgW="733255" imgH="200179" progId="Excel.Sheet.12">
                  <p:link/>
                  <p:pic>
                    <p:nvPicPr>
                      <p:cNvPr id="0" name=""/>
                      <p:cNvPicPr/>
                      <p:nvPr/>
                    </p:nvPicPr>
                    <p:blipFill>
                      <a:blip r:embed="rId14"/>
                      <a:stretch>
                        <a:fillRect/>
                      </a:stretch>
                    </p:blipFill>
                    <p:spPr>
                      <a:xfrm>
                        <a:off x="1336675" y="1409700"/>
                        <a:ext cx="827088" cy="200025"/>
                      </a:xfrm>
                      <a:prstGeom prst="rect">
                        <a:avLst/>
                      </a:prstGeom>
                    </p:spPr>
                  </p:pic>
                </p:oleObj>
              </mc:Fallback>
            </mc:AlternateContent>
          </a:graphicData>
        </a:graphic>
      </p:graphicFrame>
      <p:graphicFrame>
        <p:nvGraphicFramePr>
          <p:cNvPr id="11" name="Objeto 10"/>
          <p:cNvGraphicFramePr>
            <a:graphicFrameLocks noChangeAspect="1"/>
          </p:cNvGraphicFramePr>
          <p:nvPr>
            <p:extLst>
              <p:ext uri="{D42A27DB-BD31-4B8C-83A1-F6EECF244321}">
                <p14:modId xmlns:p14="http://schemas.microsoft.com/office/powerpoint/2010/main" val="676464343"/>
              </p:ext>
            </p:extLst>
          </p:nvPr>
        </p:nvGraphicFramePr>
        <p:xfrm>
          <a:off x="654050" y="1052513"/>
          <a:ext cx="762000" cy="200025"/>
        </p:xfrm>
        <a:graphic>
          <a:graphicData uri="http://schemas.openxmlformats.org/presentationml/2006/ole">
            <mc:AlternateContent xmlns:mc="http://schemas.openxmlformats.org/markup-compatibility/2006">
              <mc:Choice xmlns:v="urn:schemas-microsoft-com:vml" Requires="v">
                <p:oleObj name="Worksheet" r:id="rId15" imgW="762058" imgH="200179" progId="Excel.Sheet.12">
                  <p:link/>
                </p:oleObj>
              </mc:Choice>
              <mc:Fallback>
                <p:oleObj name="Worksheet" r:id="rId15" imgW="762058" imgH="200179" progId="Excel.Sheet.12">
                  <p:link/>
                  <p:pic>
                    <p:nvPicPr>
                      <p:cNvPr id="0" name=""/>
                      <p:cNvPicPr/>
                      <p:nvPr/>
                    </p:nvPicPr>
                    <p:blipFill>
                      <a:blip r:embed="rId16"/>
                      <a:stretch>
                        <a:fillRect/>
                      </a:stretch>
                    </p:blipFill>
                    <p:spPr>
                      <a:xfrm>
                        <a:off x="654050" y="1052513"/>
                        <a:ext cx="762000" cy="200025"/>
                      </a:xfrm>
                      <a:prstGeom prst="rect">
                        <a:avLst/>
                      </a:prstGeom>
                    </p:spPr>
                  </p:pic>
                </p:oleObj>
              </mc:Fallback>
            </mc:AlternateContent>
          </a:graphicData>
        </a:graphic>
      </p:graphicFrame>
      <p:graphicFrame>
        <p:nvGraphicFramePr>
          <p:cNvPr id="12" name="Objeto 11"/>
          <p:cNvGraphicFramePr>
            <a:graphicFrameLocks noChangeAspect="1"/>
          </p:cNvGraphicFramePr>
          <p:nvPr>
            <p:extLst>
              <p:ext uri="{D42A27DB-BD31-4B8C-83A1-F6EECF244321}">
                <p14:modId xmlns:p14="http://schemas.microsoft.com/office/powerpoint/2010/main" val="130015827"/>
              </p:ext>
            </p:extLst>
          </p:nvPr>
        </p:nvGraphicFramePr>
        <p:xfrm>
          <a:off x="1766888" y="1054100"/>
          <a:ext cx="771525" cy="200025"/>
        </p:xfrm>
        <a:graphic>
          <a:graphicData uri="http://schemas.openxmlformats.org/presentationml/2006/ole">
            <mc:AlternateContent xmlns:mc="http://schemas.openxmlformats.org/markup-compatibility/2006">
              <mc:Choice xmlns:v="urn:schemas-microsoft-com:vml" Requires="v">
                <p:oleObj name="Worksheet" r:id="rId17" imgW="771427" imgH="200179" progId="Excel.Sheet.12">
                  <p:link/>
                </p:oleObj>
              </mc:Choice>
              <mc:Fallback>
                <p:oleObj name="Worksheet" r:id="rId17" imgW="771427" imgH="200179" progId="Excel.Sheet.12">
                  <p:link/>
                  <p:pic>
                    <p:nvPicPr>
                      <p:cNvPr id="0" name=""/>
                      <p:cNvPicPr/>
                      <p:nvPr/>
                    </p:nvPicPr>
                    <p:blipFill>
                      <a:blip r:embed="rId18"/>
                      <a:stretch>
                        <a:fillRect/>
                      </a:stretch>
                    </p:blipFill>
                    <p:spPr>
                      <a:xfrm>
                        <a:off x="1766888" y="1054100"/>
                        <a:ext cx="771525" cy="200025"/>
                      </a:xfrm>
                      <a:prstGeom prst="rect">
                        <a:avLst/>
                      </a:prstGeom>
                    </p:spPr>
                  </p:pic>
                </p:oleObj>
              </mc:Fallback>
            </mc:AlternateContent>
          </a:graphicData>
        </a:graphic>
      </p:graphicFrame>
      <p:sp>
        <p:nvSpPr>
          <p:cNvPr id="48" name="CuadroTexto 47"/>
          <p:cNvSpPr txBox="1"/>
          <p:nvPr/>
        </p:nvSpPr>
        <p:spPr>
          <a:xfrm>
            <a:off x="5292093" y="1240703"/>
            <a:ext cx="951158" cy="227755"/>
          </a:xfrm>
          <a:prstGeom prst="rect">
            <a:avLst/>
          </a:prstGeom>
          <a:noFill/>
        </p:spPr>
        <p:txBody>
          <a:bodyPr wrap="square" rtlCol="0">
            <a:spAutoFit/>
          </a:bodyPr>
          <a:lstStyle/>
          <a:p>
            <a:pPr algn="ctr">
              <a:lnSpc>
                <a:spcPct val="80000"/>
              </a:lnSpc>
            </a:pPr>
            <a:r>
              <a:rPr lang="es-ES" sz="1100" b="1" dirty="0">
                <a:solidFill>
                  <a:schemeClr val="tx1">
                    <a:lumMod val="75000"/>
                    <a:lumOff val="25000"/>
                  </a:schemeClr>
                </a:solidFill>
                <a:latin typeface="Candara" panose="020E0502030303020204" pitchFamily="34" charset="0"/>
              </a:rPr>
              <a:t>US$ millones</a:t>
            </a:r>
          </a:p>
        </p:txBody>
      </p:sp>
      <p:graphicFrame>
        <p:nvGraphicFramePr>
          <p:cNvPr id="13" name="Objeto 12"/>
          <p:cNvGraphicFramePr>
            <a:graphicFrameLocks noChangeAspect="1"/>
          </p:cNvGraphicFramePr>
          <p:nvPr>
            <p:extLst>
              <p:ext uri="{D42A27DB-BD31-4B8C-83A1-F6EECF244321}">
                <p14:modId xmlns:p14="http://schemas.microsoft.com/office/powerpoint/2010/main" val="2973926200"/>
              </p:ext>
            </p:extLst>
          </p:nvPr>
        </p:nvGraphicFramePr>
        <p:xfrm>
          <a:off x="4238625" y="1082675"/>
          <a:ext cx="762000" cy="200025"/>
        </p:xfrm>
        <a:graphic>
          <a:graphicData uri="http://schemas.openxmlformats.org/presentationml/2006/ole">
            <mc:AlternateContent xmlns:mc="http://schemas.openxmlformats.org/markup-compatibility/2006">
              <mc:Choice xmlns:v="urn:schemas-microsoft-com:vml" Requires="v">
                <p:oleObj name="Worksheet" r:id="rId19" imgW="762058" imgH="200179" progId="Excel.Sheet.12">
                  <p:link/>
                </p:oleObj>
              </mc:Choice>
              <mc:Fallback>
                <p:oleObj name="Worksheet" r:id="rId19" imgW="762058" imgH="200179" progId="Excel.Sheet.12">
                  <p:link/>
                  <p:pic>
                    <p:nvPicPr>
                      <p:cNvPr id="0" name=""/>
                      <p:cNvPicPr/>
                      <p:nvPr/>
                    </p:nvPicPr>
                    <p:blipFill>
                      <a:blip r:embed="rId20"/>
                      <a:stretch>
                        <a:fillRect/>
                      </a:stretch>
                    </p:blipFill>
                    <p:spPr>
                      <a:xfrm>
                        <a:off x="4238625" y="1082675"/>
                        <a:ext cx="762000" cy="200025"/>
                      </a:xfrm>
                      <a:prstGeom prst="rect">
                        <a:avLst/>
                      </a:prstGeom>
                    </p:spPr>
                  </p:pic>
                </p:oleObj>
              </mc:Fallback>
            </mc:AlternateContent>
          </a:graphicData>
        </a:graphic>
      </p:graphicFrame>
      <p:graphicFrame>
        <p:nvGraphicFramePr>
          <p:cNvPr id="14" name="Objeto 13"/>
          <p:cNvGraphicFramePr>
            <a:graphicFrameLocks noChangeAspect="1"/>
          </p:cNvGraphicFramePr>
          <p:nvPr>
            <p:extLst>
              <p:ext uri="{D42A27DB-BD31-4B8C-83A1-F6EECF244321}">
                <p14:modId xmlns:p14="http://schemas.microsoft.com/office/powerpoint/2010/main" val="4107705673"/>
              </p:ext>
            </p:extLst>
          </p:nvPr>
        </p:nvGraphicFramePr>
        <p:xfrm>
          <a:off x="5356225" y="1093788"/>
          <a:ext cx="771525" cy="200025"/>
        </p:xfrm>
        <a:graphic>
          <a:graphicData uri="http://schemas.openxmlformats.org/presentationml/2006/ole">
            <mc:AlternateContent xmlns:mc="http://schemas.openxmlformats.org/markup-compatibility/2006">
              <mc:Choice xmlns:v="urn:schemas-microsoft-com:vml" Requires="v">
                <p:oleObj name="Worksheet" r:id="rId21" imgW="771427" imgH="200179" progId="Excel.Sheet.12">
                  <p:link/>
                </p:oleObj>
              </mc:Choice>
              <mc:Fallback>
                <p:oleObj name="Worksheet" r:id="rId21" imgW="771427" imgH="200179" progId="Excel.Sheet.12">
                  <p:link/>
                  <p:pic>
                    <p:nvPicPr>
                      <p:cNvPr id="0" name=""/>
                      <p:cNvPicPr/>
                      <p:nvPr/>
                    </p:nvPicPr>
                    <p:blipFill>
                      <a:blip r:embed="rId22"/>
                      <a:stretch>
                        <a:fillRect/>
                      </a:stretch>
                    </p:blipFill>
                    <p:spPr>
                      <a:xfrm>
                        <a:off x="5356225" y="1093788"/>
                        <a:ext cx="771525" cy="200025"/>
                      </a:xfrm>
                      <a:prstGeom prst="rect">
                        <a:avLst/>
                      </a:prstGeom>
                    </p:spPr>
                  </p:pic>
                </p:oleObj>
              </mc:Fallback>
            </mc:AlternateContent>
          </a:graphicData>
        </a:graphic>
      </p:graphicFrame>
      <p:graphicFrame>
        <p:nvGraphicFramePr>
          <p:cNvPr id="15" name="Objeto 14"/>
          <p:cNvGraphicFramePr>
            <a:graphicFrameLocks noChangeAspect="1"/>
          </p:cNvGraphicFramePr>
          <p:nvPr>
            <p:extLst>
              <p:ext uri="{D42A27DB-BD31-4B8C-83A1-F6EECF244321}">
                <p14:modId xmlns:p14="http://schemas.microsoft.com/office/powerpoint/2010/main" val="1166744348"/>
              </p:ext>
            </p:extLst>
          </p:nvPr>
        </p:nvGraphicFramePr>
        <p:xfrm>
          <a:off x="4926013" y="1409700"/>
          <a:ext cx="793750" cy="200025"/>
        </p:xfrm>
        <a:graphic>
          <a:graphicData uri="http://schemas.openxmlformats.org/presentationml/2006/ole">
            <mc:AlternateContent xmlns:mc="http://schemas.openxmlformats.org/markup-compatibility/2006">
              <mc:Choice xmlns:v="urn:schemas-microsoft-com:vml" Requires="v">
                <p:oleObj name="Worksheet" r:id="rId23" imgW="733255" imgH="200179" progId="Excel.Sheet.12">
                  <p:link/>
                </p:oleObj>
              </mc:Choice>
              <mc:Fallback>
                <p:oleObj name="Worksheet" r:id="rId23" imgW="733255" imgH="200179" progId="Excel.Sheet.12">
                  <p:link/>
                  <p:pic>
                    <p:nvPicPr>
                      <p:cNvPr id="0" name=""/>
                      <p:cNvPicPr/>
                      <p:nvPr/>
                    </p:nvPicPr>
                    <p:blipFill>
                      <a:blip r:embed="rId24"/>
                      <a:stretch>
                        <a:fillRect/>
                      </a:stretch>
                    </p:blipFill>
                    <p:spPr>
                      <a:xfrm>
                        <a:off x="4926013" y="1409700"/>
                        <a:ext cx="793750" cy="200025"/>
                      </a:xfrm>
                      <a:prstGeom prst="rect">
                        <a:avLst/>
                      </a:prstGeom>
                    </p:spPr>
                  </p:pic>
                </p:oleObj>
              </mc:Fallback>
            </mc:AlternateContent>
          </a:graphicData>
        </a:graphic>
      </p:graphicFrame>
      <p:graphicFrame>
        <p:nvGraphicFramePr>
          <p:cNvPr id="16" name="Objeto 15"/>
          <p:cNvGraphicFramePr>
            <a:graphicFrameLocks noChangeAspect="1"/>
          </p:cNvGraphicFramePr>
          <p:nvPr>
            <p:extLst>
              <p:ext uri="{D42A27DB-BD31-4B8C-83A1-F6EECF244321}">
                <p14:modId xmlns:p14="http://schemas.microsoft.com/office/powerpoint/2010/main" val="3411603683"/>
              </p:ext>
            </p:extLst>
          </p:nvPr>
        </p:nvGraphicFramePr>
        <p:xfrm>
          <a:off x="725488" y="2584450"/>
          <a:ext cx="762000" cy="200025"/>
        </p:xfrm>
        <a:graphic>
          <a:graphicData uri="http://schemas.openxmlformats.org/presentationml/2006/ole">
            <mc:AlternateContent xmlns:mc="http://schemas.openxmlformats.org/markup-compatibility/2006">
              <mc:Choice xmlns:v="urn:schemas-microsoft-com:vml" Requires="v">
                <p:oleObj name="Worksheet" r:id="rId25" imgW="762058" imgH="200179" progId="Excel.Sheet.12">
                  <p:link/>
                </p:oleObj>
              </mc:Choice>
              <mc:Fallback>
                <p:oleObj name="Worksheet" r:id="rId25" imgW="762058" imgH="200179" progId="Excel.Sheet.12">
                  <p:link/>
                  <p:pic>
                    <p:nvPicPr>
                      <p:cNvPr id="0" name=""/>
                      <p:cNvPicPr/>
                      <p:nvPr/>
                    </p:nvPicPr>
                    <p:blipFill>
                      <a:blip r:embed="rId26"/>
                      <a:stretch>
                        <a:fillRect/>
                      </a:stretch>
                    </p:blipFill>
                    <p:spPr>
                      <a:xfrm>
                        <a:off x="725488" y="2584450"/>
                        <a:ext cx="762000" cy="200025"/>
                      </a:xfrm>
                      <a:prstGeom prst="rect">
                        <a:avLst/>
                      </a:prstGeom>
                    </p:spPr>
                  </p:pic>
                </p:oleObj>
              </mc:Fallback>
            </mc:AlternateContent>
          </a:graphicData>
        </a:graphic>
      </p:graphicFrame>
      <p:graphicFrame>
        <p:nvGraphicFramePr>
          <p:cNvPr id="17" name="Objeto 16"/>
          <p:cNvGraphicFramePr>
            <a:graphicFrameLocks noChangeAspect="1"/>
          </p:cNvGraphicFramePr>
          <p:nvPr>
            <p:extLst>
              <p:ext uri="{D42A27DB-BD31-4B8C-83A1-F6EECF244321}">
                <p14:modId xmlns:p14="http://schemas.microsoft.com/office/powerpoint/2010/main" val="3477316226"/>
              </p:ext>
            </p:extLst>
          </p:nvPr>
        </p:nvGraphicFramePr>
        <p:xfrm>
          <a:off x="1819275" y="2584450"/>
          <a:ext cx="771525" cy="200025"/>
        </p:xfrm>
        <a:graphic>
          <a:graphicData uri="http://schemas.openxmlformats.org/presentationml/2006/ole">
            <mc:AlternateContent xmlns:mc="http://schemas.openxmlformats.org/markup-compatibility/2006">
              <mc:Choice xmlns:v="urn:schemas-microsoft-com:vml" Requires="v">
                <p:oleObj name="Worksheet" r:id="rId27" imgW="771427" imgH="200179" progId="Excel.Sheet.12">
                  <p:link/>
                </p:oleObj>
              </mc:Choice>
              <mc:Fallback>
                <p:oleObj name="Worksheet" r:id="rId27" imgW="771427" imgH="200179" progId="Excel.Sheet.12">
                  <p:link/>
                  <p:pic>
                    <p:nvPicPr>
                      <p:cNvPr id="0" name=""/>
                      <p:cNvPicPr/>
                      <p:nvPr/>
                    </p:nvPicPr>
                    <p:blipFill>
                      <a:blip r:embed="rId28"/>
                      <a:stretch>
                        <a:fillRect/>
                      </a:stretch>
                    </p:blipFill>
                    <p:spPr>
                      <a:xfrm>
                        <a:off x="1819275" y="2584450"/>
                        <a:ext cx="771525" cy="200025"/>
                      </a:xfrm>
                      <a:prstGeom prst="rect">
                        <a:avLst/>
                      </a:prstGeom>
                    </p:spPr>
                  </p:pic>
                </p:oleObj>
              </mc:Fallback>
            </mc:AlternateContent>
          </a:graphicData>
        </a:graphic>
      </p:graphicFrame>
      <p:graphicFrame>
        <p:nvGraphicFramePr>
          <p:cNvPr id="18" name="Objeto 17"/>
          <p:cNvGraphicFramePr>
            <a:graphicFrameLocks noChangeAspect="1"/>
          </p:cNvGraphicFramePr>
          <p:nvPr>
            <p:extLst>
              <p:ext uri="{D42A27DB-BD31-4B8C-83A1-F6EECF244321}">
                <p14:modId xmlns:p14="http://schemas.microsoft.com/office/powerpoint/2010/main" val="3626979410"/>
              </p:ext>
            </p:extLst>
          </p:nvPr>
        </p:nvGraphicFramePr>
        <p:xfrm>
          <a:off x="1311275" y="2954338"/>
          <a:ext cx="908050" cy="200025"/>
        </p:xfrm>
        <a:graphic>
          <a:graphicData uri="http://schemas.openxmlformats.org/presentationml/2006/ole">
            <mc:AlternateContent xmlns:mc="http://schemas.openxmlformats.org/markup-compatibility/2006">
              <mc:Choice xmlns:v="urn:schemas-microsoft-com:vml" Requires="v">
                <p:oleObj name="Worksheet" r:id="rId29" imgW="733255" imgH="200179" progId="Excel.Sheet.12">
                  <p:link/>
                </p:oleObj>
              </mc:Choice>
              <mc:Fallback>
                <p:oleObj name="Worksheet" r:id="rId29" imgW="733255" imgH="200179" progId="Excel.Sheet.12">
                  <p:link/>
                  <p:pic>
                    <p:nvPicPr>
                      <p:cNvPr id="0" name=""/>
                      <p:cNvPicPr/>
                      <p:nvPr/>
                    </p:nvPicPr>
                    <p:blipFill>
                      <a:blip r:embed="rId30"/>
                      <a:stretch>
                        <a:fillRect/>
                      </a:stretch>
                    </p:blipFill>
                    <p:spPr>
                      <a:xfrm>
                        <a:off x="1311275" y="2954338"/>
                        <a:ext cx="908050" cy="200025"/>
                      </a:xfrm>
                      <a:prstGeom prst="rect">
                        <a:avLst/>
                      </a:prstGeom>
                    </p:spPr>
                  </p:pic>
                </p:oleObj>
              </mc:Fallback>
            </mc:AlternateContent>
          </a:graphicData>
        </a:graphic>
      </p:graphicFrame>
      <p:sp>
        <p:nvSpPr>
          <p:cNvPr id="66" name="CuadroTexto 65"/>
          <p:cNvSpPr txBox="1"/>
          <p:nvPr/>
        </p:nvSpPr>
        <p:spPr>
          <a:xfrm>
            <a:off x="4115599" y="2824437"/>
            <a:ext cx="951158" cy="227755"/>
          </a:xfrm>
          <a:prstGeom prst="rect">
            <a:avLst/>
          </a:prstGeom>
          <a:noFill/>
        </p:spPr>
        <p:txBody>
          <a:bodyPr wrap="square" rtlCol="0">
            <a:spAutoFit/>
          </a:bodyPr>
          <a:lstStyle/>
          <a:p>
            <a:pPr algn="ctr">
              <a:lnSpc>
                <a:spcPct val="80000"/>
              </a:lnSpc>
            </a:pPr>
            <a:r>
              <a:rPr lang="es-ES" sz="1100" b="1" dirty="0">
                <a:solidFill>
                  <a:schemeClr val="tx1">
                    <a:lumMod val="75000"/>
                    <a:lumOff val="25000"/>
                  </a:schemeClr>
                </a:solidFill>
                <a:latin typeface="Candara" panose="020E0502030303020204" pitchFamily="34" charset="0"/>
              </a:rPr>
              <a:t>US$ millones</a:t>
            </a:r>
          </a:p>
        </p:txBody>
      </p:sp>
      <p:sp>
        <p:nvSpPr>
          <p:cNvPr id="68" name="CuadroTexto 67"/>
          <p:cNvSpPr txBox="1"/>
          <p:nvPr/>
        </p:nvSpPr>
        <p:spPr>
          <a:xfrm>
            <a:off x="5309747" y="2812386"/>
            <a:ext cx="951158" cy="227755"/>
          </a:xfrm>
          <a:prstGeom prst="rect">
            <a:avLst/>
          </a:prstGeom>
          <a:noFill/>
        </p:spPr>
        <p:txBody>
          <a:bodyPr wrap="square" rtlCol="0">
            <a:spAutoFit/>
          </a:bodyPr>
          <a:lstStyle/>
          <a:p>
            <a:pPr algn="ctr">
              <a:lnSpc>
                <a:spcPct val="80000"/>
              </a:lnSpc>
            </a:pPr>
            <a:r>
              <a:rPr lang="es-ES" sz="1100" b="1" dirty="0">
                <a:solidFill>
                  <a:schemeClr val="tx1">
                    <a:lumMod val="75000"/>
                    <a:lumOff val="25000"/>
                  </a:schemeClr>
                </a:solidFill>
                <a:latin typeface="Candara" panose="020E0502030303020204" pitchFamily="34" charset="0"/>
              </a:rPr>
              <a:t>US$ millones</a:t>
            </a:r>
          </a:p>
        </p:txBody>
      </p:sp>
      <p:graphicFrame>
        <p:nvGraphicFramePr>
          <p:cNvPr id="19" name="Objeto 18"/>
          <p:cNvGraphicFramePr>
            <a:graphicFrameLocks noChangeAspect="1"/>
          </p:cNvGraphicFramePr>
          <p:nvPr>
            <p:extLst>
              <p:ext uri="{D42A27DB-BD31-4B8C-83A1-F6EECF244321}">
                <p14:modId xmlns:p14="http://schemas.microsoft.com/office/powerpoint/2010/main" val="988732202"/>
              </p:ext>
            </p:extLst>
          </p:nvPr>
        </p:nvGraphicFramePr>
        <p:xfrm>
          <a:off x="4203700" y="2678113"/>
          <a:ext cx="762000" cy="200025"/>
        </p:xfrm>
        <a:graphic>
          <a:graphicData uri="http://schemas.openxmlformats.org/presentationml/2006/ole">
            <mc:AlternateContent xmlns:mc="http://schemas.openxmlformats.org/markup-compatibility/2006">
              <mc:Choice xmlns:v="urn:schemas-microsoft-com:vml" Requires="v">
                <p:oleObj name="Worksheet" r:id="rId31" imgW="762058" imgH="200179" progId="Excel.Sheet.12">
                  <p:link/>
                </p:oleObj>
              </mc:Choice>
              <mc:Fallback>
                <p:oleObj name="Worksheet" r:id="rId31" imgW="762058" imgH="200179" progId="Excel.Sheet.12">
                  <p:link/>
                  <p:pic>
                    <p:nvPicPr>
                      <p:cNvPr id="0" name=""/>
                      <p:cNvPicPr/>
                      <p:nvPr/>
                    </p:nvPicPr>
                    <p:blipFill>
                      <a:blip r:embed="rId32"/>
                      <a:stretch>
                        <a:fillRect/>
                      </a:stretch>
                    </p:blipFill>
                    <p:spPr>
                      <a:xfrm>
                        <a:off x="4203700" y="2678113"/>
                        <a:ext cx="762000" cy="200025"/>
                      </a:xfrm>
                      <a:prstGeom prst="rect">
                        <a:avLst/>
                      </a:prstGeom>
                    </p:spPr>
                  </p:pic>
                </p:oleObj>
              </mc:Fallback>
            </mc:AlternateContent>
          </a:graphicData>
        </a:graphic>
      </p:graphicFrame>
      <p:graphicFrame>
        <p:nvGraphicFramePr>
          <p:cNvPr id="20" name="Objeto 19"/>
          <p:cNvGraphicFramePr>
            <a:graphicFrameLocks noChangeAspect="1"/>
          </p:cNvGraphicFramePr>
          <p:nvPr>
            <p:extLst>
              <p:ext uri="{D42A27DB-BD31-4B8C-83A1-F6EECF244321}">
                <p14:modId xmlns:p14="http://schemas.microsoft.com/office/powerpoint/2010/main" val="1914422017"/>
              </p:ext>
            </p:extLst>
          </p:nvPr>
        </p:nvGraphicFramePr>
        <p:xfrm>
          <a:off x="5395913" y="2678113"/>
          <a:ext cx="771525" cy="200025"/>
        </p:xfrm>
        <a:graphic>
          <a:graphicData uri="http://schemas.openxmlformats.org/presentationml/2006/ole">
            <mc:AlternateContent xmlns:mc="http://schemas.openxmlformats.org/markup-compatibility/2006">
              <mc:Choice xmlns:v="urn:schemas-microsoft-com:vml" Requires="v">
                <p:oleObj name="Worksheet" r:id="rId33" imgW="771427" imgH="200179" progId="Excel.Sheet.12">
                  <p:link/>
                </p:oleObj>
              </mc:Choice>
              <mc:Fallback>
                <p:oleObj name="Worksheet" r:id="rId33" imgW="771427" imgH="200179" progId="Excel.Sheet.12">
                  <p:link/>
                  <p:pic>
                    <p:nvPicPr>
                      <p:cNvPr id="0" name=""/>
                      <p:cNvPicPr/>
                      <p:nvPr/>
                    </p:nvPicPr>
                    <p:blipFill>
                      <a:blip r:embed="rId34"/>
                      <a:stretch>
                        <a:fillRect/>
                      </a:stretch>
                    </p:blipFill>
                    <p:spPr>
                      <a:xfrm>
                        <a:off x="5395913" y="2678113"/>
                        <a:ext cx="771525" cy="200025"/>
                      </a:xfrm>
                      <a:prstGeom prst="rect">
                        <a:avLst/>
                      </a:prstGeom>
                    </p:spPr>
                  </p:pic>
                </p:oleObj>
              </mc:Fallback>
            </mc:AlternateContent>
          </a:graphicData>
        </a:graphic>
      </p:graphicFrame>
      <p:graphicFrame>
        <p:nvGraphicFramePr>
          <p:cNvPr id="21" name="Objeto 20"/>
          <p:cNvGraphicFramePr>
            <a:graphicFrameLocks noChangeAspect="1"/>
          </p:cNvGraphicFramePr>
          <p:nvPr>
            <p:extLst>
              <p:ext uri="{D42A27DB-BD31-4B8C-83A1-F6EECF244321}">
                <p14:modId xmlns:p14="http://schemas.microsoft.com/office/powerpoint/2010/main" val="1951240487"/>
              </p:ext>
            </p:extLst>
          </p:nvPr>
        </p:nvGraphicFramePr>
        <p:xfrm>
          <a:off x="4914900" y="2965450"/>
          <a:ext cx="733425" cy="200025"/>
        </p:xfrm>
        <a:graphic>
          <a:graphicData uri="http://schemas.openxmlformats.org/presentationml/2006/ole">
            <mc:AlternateContent xmlns:mc="http://schemas.openxmlformats.org/markup-compatibility/2006">
              <mc:Choice xmlns:v="urn:schemas-microsoft-com:vml" Requires="v">
                <p:oleObj name="Worksheet" r:id="rId35" imgW="733255" imgH="200179" progId="Excel.Sheet.12">
                  <p:link/>
                </p:oleObj>
              </mc:Choice>
              <mc:Fallback>
                <p:oleObj name="Worksheet" r:id="rId35" imgW="733255" imgH="200179" progId="Excel.Sheet.12">
                  <p:link/>
                  <p:pic>
                    <p:nvPicPr>
                      <p:cNvPr id="0" name=""/>
                      <p:cNvPicPr/>
                      <p:nvPr/>
                    </p:nvPicPr>
                    <p:blipFill>
                      <a:blip r:embed="rId36"/>
                      <a:stretch>
                        <a:fillRect/>
                      </a:stretch>
                    </p:blipFill>
                    <p:spPr>
                      <a:xfrm>
                        <a:off x="4914900" y="2965450"/>
                        <a:ext cx="733425" cy="200025"/>
                      </a:xfrm>
                      <a:prstGeom prst="rect">
                        <a:avLst/>
                      </a:prstGeom>
                    </p:spPr>
                  </p:pic>
                </p:oleObj>
              </mc:Fallback>
            </mc:AlternateContent>
          </a:graphicData>
        </a:graphic>
      </p:graphicFrame>
      <p:graphicFrame>
        <p:nvGraphicFramePr>
          <p:cNvPr id="22" name="Objeto 21"/>
          <p:cNvGraphicFramePr>
            <a:graphicFrameLocks noChangeAspect="1"/>
          </p:cNvGraphicFramePr>
          <p:nvPr>
            <p:extLst>
              <p:ext uri="{D42A27DB-BD31-4B8C-83A1-F6EECF244321}">
                <p14:modId xmlns:p14="http://schemas.microsoft.com/office/powerpoint/2010/main" val="3207470486"/>
              </p:ext>
            </p:extLst>
          </p:nvPr>
        </p:nvGraphicFramePr>
        <p:xfrm>
          <a:off x="712788" y="4302125"/>
          <a:ext cx="762000" cy="200025"/>
        </p:xfrm>
        <a:graphic>
          <a:graphicData uri="http://schemas.openxmlformats.org/presentationml/2006/ole">
            <mc:AlternateContent xmlns:mc="http://schemas.openxmlformats.org/markup-compatibility/2006">
              <mc:Choice xmlns:v="urn:schemas-microsoft-com:vml" Requires="v">
                <p:oleObj name="Worksheet" r:id="rId37" imgW="762058" imgH="200179" progId="Excel.Sheet.12">
                  <p:link/>
                </p:oleObj>
              </mc:Choice>
              <mc:Fallback>
                <p:oleObj name="Worksheet" r:id="rId37" imgW="762058" imgH="200179" progId="Excel.Sheet.12">
                  <p:link/>
                  <p:pic>
                    <p:nvPicPr>
                      <p:cNvPr id="0" name=""/>
                      <p:cNvPicPr/>
                      <p:nvPr/>
                    </p:nvPicPr>
                    <p:blipFill>
                      <a:blip r:embed="rId38"/>
                      <a:stretch>
                        <a:fillRect/>
                      </a:stretch>
                    </p:blipFill>
                    <p:spPr>
                      <a:xfrm>
                        <a:off x="712788" y="4302125"/>
                        <a:ext cx="762000" cy="200025"/>
                      </a:xfrm>
                      <a:prstGeom prst="rect">
                        <a:avLst/>
                      </a:prstGeom>
                    </p:spPr>
                  </p:pic>
                </p:oleObj>
              </mc:Fallback>
            </mc:AlternateContent>
          </a:graphicData>
        </a:graphic>
      </p:graphicFrame>
      <p:graphicFrame>
        <p:nvGraphicFramePr>
          <p:cNvPr id="23" name="Objeto 22"/>
          <p:cNvGraphicFramePr>
            <a:graphicFrameLocks noChangeAspect="1"/>
          </p:cNvGraphicFramePr>
          <p:nvPr>
            <p:extLst>
              <p:ext uri="{D42A27DB-BD31-4B8C-83A1-F6EECF244321}">
                <p14:modId xmlns:p14="http://schemas.microsoft.com/office/powerpoint/2010/main" val="1702566647"/>
              </p:ext>
            </p:extLst>
          </p:nvPr>
        </p:nvGraphicFramePr>
        <p:xfrm>
          <a:off x="1781175" y="4302125"/>
          <a:ext cx="771525" cy="200025"/>
        </p:xfrm>
        <a:graphic>
          <a:graphicData uri="http://schemas.openxmlformats.org/presentationml/2006/ole">
            <mc:AlternateContent xmlns:mc="http://schemas.openxmlformats.org/markup-compatibility/2006">
              <mc:Choice xmlns:v="urn:schemas-microsoft-com:vml" Requires="v">
                <p:oleObj name="Worksheet" r:id="rId39" imgW="771427" imgH="200179" progId="Excel.Sheet.12">
                  <p:link/>
                </p:oleObj>
              </mc:Choice>
              <mc:Fallback>
                <p:oleObj name="Worksheet" r:id="rId39" imgW="771427" imgH="200179" progId="Excel.Sheet.12">
                  <p:link/>
                  <p:pic>
                    <p:nvPicPr>
                      <p:cNvPr id="0" name=""/>
                      <p:cNvPicPr/>
                      <p:nvPr/>
                    </p:nvPicPr>
                    <p:blipFill>
                      <a:blip r:embed="rId40"/>
                      <a:stretch>
                        <a:fillRect/>
                      </a:stretch>
                    </p:blipFill>
                    <p:spPr>
                      <a:xfrm>
                        <a:off x="1781175" y="4302125"/>
                        <a:ext cx="771525" cy="200025"/>
                      </a:xfrm>
                      <a:prstGeom prst="rect">
                        <a:avLst/>
                      </a:prstGeom>
                    </p:spPr>
                  </p:pic>
                </p:oleObj>
              </mc:Fallback>
            </mc:AlternateContent>
          </a:graphicData>
        </a:graphic>
      </p:graphicFrame>
      <p:graphicFrame>
        <p:nvGraphicFramePr>
          <p:cNvPr id="24" name="Objeto 23"/>
          <p:cNvGraphicFramePr>
            <a:graphicFrameLocks noChangeAspect="1"/>
          </p:cNvGraphicFramePr>
          <p:nvPr>
            <p:extLst>
              <p:ext uri="{D42A27DB-BD31-4B8C-83A1-F6EECF244321}">
                <p14:modId xmlns:p14="http://schemas.microsoft.com/office/powerpoint/2010/main" val="2494511878"/>
              </p:ext>
            </p:extLst>
          </p:nvPr>
        </p:nvGraphicFramePr>
        <p:xfrm>
          <a:off x="1400175" y="4716463"/>
          <a:ext cx="766763" cy="200025"/>
        </p:xfrm>
        <a:graphic>
          <a:graphicData uri="http://schemas.openxmlformats.org/presentationml/2006/ole">
            <mc:AlternateContent xmlns:mc="http://schemas.openxmlformats.org/markup-compatibility/2006">
              <mc:Choice xmlns:v="urn:schemas-microsoft-com:vml" Requires="v">
                <p:oleObj name="Worksheet" r:id="rId41" imgW="733255" imgH="200179" progId="Excel.Sheet.12">
                  <p:link/>
                </p:oleObj>
              </mc:Choice>
              <mc:Fallback>
                <p:oleObj name="Worksheet" r:id="rId41" imgW="733255" imgH="200179" progId="Excel.Sheet.12">
                  <p:link/>
                  <p:pic>
                    <p:nvPicPr>
                      <p:cNvPr id="0" name=""/>
                      <p:cNvPicPr/>
                      <p:nvPr/>
                    </p:nvPicPr>
                    <p:blipFill>
                      <a:blip r:embed="rId42"/>
                      <a:stretch>
                        <a:fillRect/>
                      </a:stretch>
                    </p:blipFill>
                    <p:spPr>
                      <a:xfrm>
                        <a:off x="1400175" y="4716463"/>
                        <a:ext cx="766763" cy="200025"/>
                      </a:xfrm>
                      <a:prstGeom prst="rect">
                        <a:avLst/>
                      </a:prstGeom>
                    </p:spPr>
                  </p:pic>
                </p:oleObj>
              </mc:Fallback>
            </mc:AlternateContent>
          </a:graphicData>
        </a:graphic>
      </p:graphicFrame>
      <p:sp>
        <p:nvSpPr>
          <p:cNvPr id="70" name="CuadroTexto 69"/>
          <p:cNvSpPr txBox="1"/>
          <p:nvPr/>
        </p:nvSpPr>
        <p:spPr>
          <a:xfrm>
            <a:off x="4115599" y="4506061"/>
            <a:ext cx="951158" cy="227755"/>
          </a:xfrm>
          <a:prstGeom prst="rect">
            <a:avLst/>
          </a:prstGeom>
          <a:noFill/>
        </p:spPr>
        <p:txBody>
          <a:bodyPr wrap="square" rtlCol="0">
            <a:spAutoFit/>
          </a:bodyPr>
          <a:lstStyle/>
          <a:p>
            <a:pPr algn="ctr">
              <a:lnSpc>
                <a:spcPct val="80000"/>
              </a:lnSpc>
            </a:pPr>
            <a:r>
              <a:rPr lang="es-ES" sz="1100" b="1" dirty="0">
                <a:solidFill>
                  <a:schemeClr val="tx1">
                    <a:lumMod val="75000"/>
                    <a:lumOff val="25000"/>
                  </a:schemeClr>
                </a:solidFill>
                <a:latin typeface="Candara" panose="020E0502030303020204" pitchFamily="34" charset="0"/>
              </a:rPr>
              <a:t>US$ millones</a:t>
            </a:r>
          </a:p>
        </p:txBody>
      </p:sp>
      <p:sp>
        <p:nvSpPr>
          <p:cNvPr id="71" name="CuadroTexto 70"/>
          <p:cNvSpPr txBox="1"/>
          <p:nvPr/>
        </p:nvSpPr>
        <p:spPr>
          <a:xfrm>
            <a:off x="5309747" y="4494010"/>
            <a:ext cx="951158" cy="227755"/>
          </a:xfrm>
          <a:prstGeom prst="rect">
            <a:avLst/>
          </a:prstGeom>
          <a:noFill/>
        </p:spPr>
        <p:txBody>
          <a:bodyPr wrap="square" rtlCol="0">
            <a:spAutoFit/>
          </a:bodyPr>
          <a:lstStyle/>
          <a:p>
            <a:pPr algn="ctr">
              <a:lnSpc>
                <a:spcPct val="80000"/>
              </a:lnSpc>
            </a:pPr>
            <a:r>
              <a:rPr lang="es-ES" sz="1100" b="1" dirty="0">
                <a:solidFill>
                  <a:schemeClr val="tx1">
                    <a:lumMod val="75000"/>
                    <a:lumOff val="25000"/>
                  </a:schemeClr>
                </a:solidFill>
                <a:latin typeface="Candara" panose="020E0502030303020204" pitchFamily="34" charset="0"/>
              </a:rPr>
              <a:t>US$ millones</a:t>
            </a:r>
          </a:p>
        </p:txBody>
      </p:sp>
      <p:graphicFrame>
        <p:nvGraphicFramePr>
          <p:cNvPr id="26" name="Objeto 25"/>
          <p:cNvGraphicFramePr>
            <a:graphicFrameLocks noChangeAspect="1"/>
          </p:cNvGraphicFramePr>
          <p:nvPr>
            <p:extLst>
              <p:ext uri="{D42A27DB-BD31-4B8C-83A1-F6EECF244321}">
                <p14:modId xmlns:p14="http://schemas.microsoft.com/office/powerpoint/2010/main" val="3863159647"/>
              </p:ext>
            </p:extLst>
          </p:nvPr>
        </p:nvGraphicFramePr>
        <p:xfrm>
          <a:off x="4227513" y="4364038"/>
          <a:ext cx="762000" cy="200025"/>
        </p:xfrm>
        <a:graphic>
          <a:graphicData uri="http://schemas.openxmlformats.org/presentationml/2006/ole">
            <mc:AlternateContent xmlns:mc="http://schemas.openxmlformats.org/markup-compatibility/2006">
              <mc:Choice xmlns:v="urn:schemas-microsoft-com:vml" Requires="v">
                <p:oleObj name="Worksheet" r:id="rId43" imgW="762058" imgH="200179" progId="Excel.Sheet.12">
                  <p:link/>
                </p:oleObj>
              </mc:Choice>
              <mc:Fallback>
                <p:oleObj name="Worksheet" r:id="rId43" imgW="762058" imgH="200179" progId="Excel.Sheet.12">
                  <p:link/>
                  <p:pic>
                    <p:nvPicPr>
                      <p:cNvPr id="0" name=""/>
                      <p:cNvPicPr/>
                      <p:nvPr/>
                    </p:nvPicPr>
                    <p:blipFill>
                      <a:blip r:embed="rId44"/>
                      <a:stretch>
                        <a:fillRect/>
                      </a:stretch>
                    </p:blipFill>
                    <p:spPr>
                      <a:xfrm>
                        <a:off x="4227513" y="4364038"/>
                        <a:ext cx="762000" cy="200025"/>
                      </a:xfrm>
                      <a:prstGeom prst="rect">
                        <a:avLst/>
                      </a:prstGeom>
                    </p:spPr>
                  </p:pic>
                </p:oleObj>
              </mc:Fallback>
            </mc:AlternateContent>
          </a:graphicData>
        </a:graphic>
      </p:graphicFrame>
      <p:graphicFrame>
        <p:nvGraphicFramePr>
          <p:cNvPr id="27" name="Objeto 26"/>
          <p:cNvGraphicFramePr>
            <a:graphicFrameLocks noChangeAspect="1"/>
          </p:cNvGraphicFramePr>
          <p:nvPr>
            <p:extLst>
              <p:ext uri="{D42A27DB-BD31-4B8C-83A1-F6EECF244321}">
                <p14:modId xmlns:p14="http://schemas.microsoft.com/office/powerpoint/2010/main" val="863113778"/>
              </p:ext>
            </p:extLst>
          </p:nvPr>
        </p:nvGraphicFramePr>
        <p:xfrm>
          <a:off x="5326063" y="4370388"/>
          <a:ext cx="771525" cy="200025"/>
        </p:xfrm>
        <a:graphic>
          <a:graphicData uri="http://schemas.openxmlformats.org/presentationml/2006/ole">
            <mc:AlternateContent xmlns:mc="http://schemas.openxmlformats.org/markup-compatibility/2006">
              <mc:Choice xmlns:v="urn:schemas-microsoft-com:vml" Requires="v">
                <p:oleObj name="Worksheet" r:id="rId45" imgW="771427" imgH="200179" progId="Excel.Sheet.12">
                  <p:link/>
                </p:oleObj>
              </mc:Choice>
              <mc:Fallback>
                <p:oleObj name="Worksheet" r:id="rId45" imgW="771427" imgH="200179" progId="Excel.Sheet.12">
                  <p:link/>
                  <p:pic>
                    <p:nvPicPr>
                      <p:cNvPr id="0" name=""/>
                      <p:cNvPicPr/>
                      <p:nvPr/>
                    </p:nvPicPr>
                    <p:blipFill>
                      <a:blip r:embed="rId46"/>
                      <a:stretch>
                        <a:fillRect/>
                      </a:stretch>
                    </p:blipFill>
                    <p:spPr>
                      <a:xfrm>
                        <a:off x="5326063" y="4370388"/>
                        <a:ext cx="771525" cy="200025"/>
                      </a:xfrm>
                      <a:prstGeom prst="rect">
                        <a:avLst/>
                      </a:prstGeom>
                    </p:spPr>
                  </p:pic>
                </p:oleObj>
              </mc:Fallback>
            </mc:AlternateContent>
          </a:graphicData>
        </a:graphic>
      </p:graphicFrame>
      <p:graphicFrame>
        <p:nvGraphicFramePr>
          <p:cNvPr id="29" name="Objeto 28"/>
          <p:cNvGraphicFramePr>
            <a:graphicFrameLocks noChangeAspect="1"/>
          </p:cNvGraphicFramePr>
          <p:nvPr>
            <p:extLst>
              <p:ext uri="{D42A27DB-BD31-4B8C-83A1-F6EECF244321}">
                <p14:modId xmlns:p14="http://schemas.microsoft.com/office/powerpoint/2010/main" val="2047079688"/>
              </p:ext>
            </p:extLst>
          </p:nvPr>
        </p:nvGraphicFramePr>
        <p:xfrm>
          <a:off x="4924425" y="4695825"/>
          <a:ext cx="795338" cy="222250"/>
        </p:xfrm>
        <a:graphic>
          <a:graphicData uri="http://schemas.openxmlformats.org/presentationml/2006/ole">
            <mc:AlternateContent xmlns:mc="http://schemas.openxmlformats.org/markup-compatibility/2006">
              <mc:Choice xmlns:v="urn:schemas-microsoft-com:vml" Requires="v">
                <p:oleObj name="Worksheet" r:id="rId47" imgW="733255" imgH="200179" progId="Excel.Sheet.12">
                  <p:link/>
                </p:oleObj>
              </mc:Choice>
              <mc:Fallback>
                <p:oleObj name="Worksheet" r:id="rId47" imgW="733255" imgH="200179" progId="Excel.Sheet.12">
                  <p:link/>
                  <p:pic>
                    <p:nvPicPr>
                      <p:cNvPr id="0" name=""/>
                      <p:cNvPicPr/>
                      <p:nvPr/>
                    </p:nvPicPr>
                    <p:blipFill>
                      <a:blip r:embed="rId48"/>
                      <a:stretch>
                        <a:fillRect/>
                      </a:stretch>
                    </p:blipFill>
                    <p:spPr>
                      <a:xfrm>
                        <a:off x="4924425" y="4695825"/>
                        <a:ext cx="795338" cy="222250"/>
                      </a:xfrm>
                      <a:prstGeom prst="rect">
                        <a:avLst/>
                      </a:prstGeom>
                    </p:spPr>
                  </p:pic>
                </p:oleObj>
              </mc:Fallback>
            </mc:AlternateContent>
          </a:graphicData>
        </a:graphic>
      </p:graphicFrame>
    </p:spTree>
    <p:extLst>
      <p:ext uri="{BB962C8B-B14F-4D97-AF65-F5344CB8AC3E}">
        <p14:creationId xmlns:p14="http://schemas.microsoft.com/office/powerpoint/2010/main" val="4114464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95427" y="64176"/>
            <a:ext cx="6828183" cy="835444"/>
          </a:xfrm>
        </p:spPr>
        <p:txBody>
          <a:bodyPr>
            <a:noAutofit/>
          </a:bodyPr>
          <a:lstStyle/>
          <a:p>
            <a:r>
              <a:rPr lang="es-ES" sz="2800" dirty="0">
                <a:latin typeface="Candara" panose="020E0502030303020204" pitchFamily="34" charset="0"/>
              </a:rPr>
              <a:t>Exportaciones por</a:t>
            </a:r>
            <a:br>
              <a:rPr lang="es-ES" sz="2800" dirty="0">
                <a:latin typeface="Candara" panose="020E0502030303020204" pitchFamily="34" charset="0"/>
              </a:rPr>
            </a:br>
            <a:r>
              <a:rPr lang="es-ES" sz="2800" dirty="0">
                <a:latin typeface="Candara" panose="020E0502030303020204" pitchFamily="34" charset="0"/>
              </a:rPr>
              <a:t>segmento de precios</a:t>
            </a:r>
          </a:p>
        </p:txBody>
      </p:sp>
      <p:sp>
        <p:nvSpPr>
          <p:cNvPr id="46" name="CuadroTexto 45"/>
          <p:cNvSpPr txBox="1"/>
          <p:nvPr/>
        </p:nvSpPr>
        <p:spPr>
          <a:xfrm>
            <a:off x="8961815" y="6204677"/>
            <a:ext cx="3949148" cy="261610"/>
          </a:xfrm>
          <a:prstGeom prst="rect">
            <a:avLst/>
          </a:prstGeom>
          <a:noFill/>
        </p:spPr>
        <p:txBody>
          <a:bodyPr wrap="square" rtlCol="0">
            <a:spAutoFit/>
          </a:bodyPr>
          <a:lstStyle/>
          <a:p>
            <a:r>
              <a:rPr lang="es-ES" sz="1100" dirty="0">
                <a:solidFill>
                  <a:schemeClr val="bg1"/>
                </a:solidFill>
                <a:latin typeface="Candara" panose="020E0502030303020204" pitchFamily="34" charset="0"/>
              </a:rPr>
              <a:t>Fuente: Elaboración propia a partir de </a:t>
            </a:r>
            <a:r>
              <a:rPr lang="es-ES" sz="1100" dirty="0" err="1">
                <a:solidFill>
                  <a:schemeClr val="bg1"/>
                </a:solidFill>
                <a:latin typeface="Candara" panose="020E0502030303020204" pitchFamily="34" charset="0"/>
              </a:rPr>
              <a:t>Intelvid</a:t>
            </a:r>
            <a:r>
              <a:rPr lang="es-ES" sz="1100" dirty="0">
                <a:solidFill>
                  <a:schemeClr val="bg1"/>
                </a:solidFill>
                <a:latin typeface="Candara" panose="020E0502030303020204" pitchFamily="34" charset="0"/>
              </a:rPr>
              <a:t>.</a:t>
            </a:r>
          </a:p>
        </p:txBody>
      </p:sp>
      <p:sp>
        <p:nvSpPr>
          <p:cNvPr id="24" name="CuadroTexto 23">
            <a:extLst>
              <a:ext uri="{FF2B5EF4-FFF2-40B4-BE49-F238E27FC236}">
                <a16:creationId xmlns:a16="http://schemas.microsoft.com/office/drawing/2014/main" id="{F1FA02A1-841F-4DA6-A021-951961D069AF}"/>
              </a:ext>
            </a:extLst>
          </p:cNvPr>
          <p:cNvSpPr txBox="1"/>
          <p:nvPr/>
        </p:nvSpPr>
        <p:spPr>
          <a:xfrm>
            <a:off x="6285633" y="756552"/>
            <a:ext cx="1475955" cy="261610"/>
          </a:xfrm>
          <a:prstGeom prst="rect">
            <a:avLst/>
          </a:prstGeom>
          <a:noFill/>
        </p:spPr>
        <p:txBody>
          <a:bodyPr wrap="square" rtlCol="0">
            <a:spAutoFit/>
          </a:bodyPr>
          <a:lstStyle/>
          <a:p>
            <a:r>
              <a:rPr lang="es-ES" sz="1100" dirty="0">
                <a:solidFill>
                  <a:schemeClr val="bg1"/>
                </a:solidFill>
              </a:rPr>
              <a:t>(Millones de cajas)</a:t>
            </a:r>
          </a:p>
        </p:txBody>
      </p:sp>
      <p:sp>
        <p:nvSpPr>
          <p:cNvPr id="26" name="CuadroTexto 25">
            <a:extLst>
              <a:ext uri="{FF2B5EF4-FFF2-40B4-BE49-F238E27FC236}">
                <a16:creationId xmlns:a16="http://schemas.microsoft.com/office/drawing/2014/main" id="{DF3D3C30-9178-450A-B366-DC2625873206}"/>
              </a:ext>
            </a:extLst>
          </p:cNvPr>
          <p:cNvSpPr txBox="1"/>
          <p:nvPr/>
        </p:nvSpPr>
        <p:spPr>
          <a:xfrm>
            <a:off x="9976984" y="764901"/>
            <a:ext cx="1475955" cy="261610"/>
          </a:xfrm>
          <a:prstGeom prst="rect">
            <a:avLst/>
          </a:prstGeom>
          <a:noFill/>
        </p:spPr>
        <p:txBody>
          <a:bodyPr wrap="square" rtlCol="0">
            <a:spAutoFit/>
          </a:bodyPr>
          <a:lstStyle/>
          <a:p>
            <a:r>
              <a:rPr lang="es-ES" sz="1100" dirty="0">
                <a:solidFill>
                  <a:schemeClr val="bg1"/>
                </a:solidFill>
              </a:rPr>
              <a:t>(Millones de US$)</a:t>
            </a:r>
          </a:p>
        </p:txBody>
      </p:sp>
      <p:cxnSp>
        <p:nvCxnSpPr>
          <p:cNvPr id="28" name="Conector recto 27">
            <a:extLst>
              <a:ext uri="{FF2B5EF4-FFF2-40B4-BE49-F238E27FC236}">
                <a16:creationId xmlns:a16="http://schemas.microsoft.com/office/drawing/2014/main" id="{2D4AEBEB-9DD8-485C-96EF-19B7DB0E5222}"/>
              </a:ext>
            </a:extLst>
          </p:cNvPr>
          <p:cNvCxnSpPr>
            <a:cxnSpLocks/>
          </p:cNvCxnSpPr>
          <p:nvPr/>
        </p:nvCxnSpPr>
        <p:spPr>
          <a:xfrm>
            <a:off x="5616684" y="747967"/>
            <a:ext cx="617957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92B54DB3-E0EF-46D1-93D3-9D0230713D96}"/>
              </a:ext>
            </a:extLst>
          </p:cNvPr>
          <p:cNvCxnSpPr>
            <a:cxnSpLocks/>
          </p:cNvCxnSpPr>
          <p:nvPr/>
        </p:nvCxnSpPr>
        <p:spPr>
          <a:xfrm flipV="1">
            <a:off x="5616684" y="4068544"/>
            <a:ext cx="6160859" cy="75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CuadroTexto 31">
            <a:extLst>
              <a:ext uri="{FF2B5EF4-FFF2-40B4-BE49-F238E27FC236}">
                <a16:creationId xmlns:a16="http://schemas.microsoft.com/office/drawing/2014/main" id="{439A66B1-3A9A-411F-8C8A-C288BF06C28B}"/>
              </a:ext>
            </a:extLst>
          </p:cNvPr>
          <p:cNvSpPr txBox="1"/>
          <p:nvPr/>
        </p:nvSpPr>
        <p:spPr>
          <a:xfrm>
            <a:off x="8267774" y="631325"/>
            <a:ext cx="1012372" cy="202036"/>
          </a:xfrm>
          <a:prstGeom prst="rect">
            <a:avLst/>
          </a:prstGeom>
          <a:solidFill>
            <a:schemeClr val="bg1"/>
          </a:solidFill>
        </p:spPr>
        <p:txBody>
          <a:bodyPr wrap="square" tIns="0" bIns="0" rtlCol="0" anchor="ctr" anchorCtr="0">
            <a:noAutofit/>
          </a:bodyPr>
          <a:lstStyle/>
          <a:p>
            <a:pPr algn="ctr">
              <a:lnSpc>
                <a:spcPct val="80000"/>
              </a:lnSpc>
            </a:pPr>
            <a:r>
              <a:rPr lang="es-ES" sz="1200" b="1" dirty="0">
                <a:solidFill>
                  <a:schemeClr val="tx1">
                    <a:lumMod val="75000"/>
                    <a:lumOff val="25000"/>
                  </a:schemeClr>
                </a:solidFill>
                <a:latin typeface="Candara" panose="020E0502030303020204" pitchFamily="34" charset="0"/>
              </a:rPr>
              <a:t>Febrero</a:t>
            </a:r>
          </a:p>
        </p:txBody>
      </p:sp>
      <p:cxnSp>
        <p:nvCxnSpPr>
          <p:cNvPr id="18" name="Conector recto 17">
            <a:extLst>
              <a:ext uri="{FF2B5EF4-FFF2-40B4-BE49-F238E27FC236}">
                <a16:creationId xmlns:a16="http://schemas.microsoft.com/office/drawing/2014/main" id="{8B57794A-5F35-42BF-9D8A-18D59A3B06CD}"/>
              </a:ext>
            </a:extLst>
          </p:cNvPr>
          <p:cNvCxnSpPr>
            <a:cxnSpLocks/>
          </p:cNvCxnSpPr>
          <p:nvPr/>
        </p:nvCxnSpPr>
        <p:spPr>
          <a:xfrm>
            <a:off x="5635404" y="2387418"/>
            <a:ext cx="617957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CuadroTexto 20">
            <a:extLst>
              <a:ext uri="{FF2B5EF4-FFF2-40B4-BE49-F238E27FC236}">
                <a16:creationId xmlns:a16="http://schemas.microsoft.com/office/drawing/2014/main" id="{439A66B1-3A9A-411F-8C8A-C288BF06C28B}"/>
              </a:ext>
            </a:extLst>
          </p:cNvPr>
          <p:cNvSpPr txBox="1"/>
          <p:nvPr/>
        </p:nvSpPr>
        <p:spPr>
          <a:xfrm>
            <a:off x="8276860" y="2290782"/>
            <a:ext cx="1012372" cy="202036"/>
          </a:xfrm>
          <a:prstGeom prst="rect">
            <a:avLst/>
          </a:prstGeom>
          <a:solidFill>
            <a:schemeClr val="bg1"/>
          </a:solidFill>
        </p:spPr>
        <p:txBody>
          <a:bodyPr wrap="square" tIns="0" bIns="0" rtlCol="0" anchor="ctr" anchorCtr="0">
            <a:noAutofit/>
          </a:bodyPr>
          <a:lstStyle/>
          <a:p>
            <a:pPr algn="ctr">
              <a:lnSpc>
                <a:spcPct val="80000"/>
              </a:lnSpc>
            </a:pPr>
            <a:r>
              <a:rPr lang="es-ES" sz="1200" b="1" dirty="0">
                <a:solidFill>
                  <a:schemeClr val="tx1">
                    <a:lumMod val="75000"/>
                    <a:lumOff val="25000"/>
                  </a:schemeClr>
                </a:solidFill>
                <a:latin typeface="Candara" panose="020E0502030303020204" pitchFamily="34" charset="0"/>
              </a:rPr>
              <a:t>Acumulado</a:t>
            </a:r>
          </a:p>
        </p:txBody>
      </p:sp>
      <p:sp>
        <p:nvSpPr>
          <p:cNvPr id="22" name="CuadroTexto 21">
            <a:extLst>
              <a:ext uri="{FF2B5EF4-FFF2-40B4-BE49-F238E27FC236}">
                <a16:creationId xmlns:a16="http://schemas.microsoft.com/office/drawing/2014/main" id="{439A66B1-3A9A-411F-8C8A-C288BF06C28B}"/>
              </a:ext>
            </a:extLst>
          </p:cNvPr>
          <p:cNvSpPr txBox="1"/>
          <p:nvPr/>
        </p:nvSpPr>
        <p:spPr>
          <a:xfrm>
            <a:off x="8258140" y="3975098"/>
            <a:ext cx="1012372" cy="202036"/>
          </a:xfrm>
          <a:prstGeom prst="rect">
            <a:avLst/>
          </a:prstGeom>
          <a:solidFill>
            <a:schemeClr val="bg1"/>
          </a:solidFill>
        </p:spPr>
        <p:txBody>
          <a:bodyPr wrap="square" tIns="0" bIns="0" rtlCol="0" anchor="ctr" anchorCtr="0">
            <a:noAutofit/>
          </a:bodyPr>
          <a:lstStyle/>
          <a:p>
            <a:pPr algn="ctr">
              <a:lnSpc>
                <a:spcPct val="80000"/>
              </a:lnSpc>
            </a:pPr>
            <a:r>
              <a:rPr lang="es-ES" sz="1200" b="1" dirty="0">
                <a:solidFill>
                  <a:schemeClr val="tx1">
                    <a:lumMod val="75000"/>
                    <a:lumOff val="25000"/>
                  </a:schemeClr>
                </a:solidFill>
                <a:latin typeface="Candara" panose="020E0502030303020204" pitchFamily="34" charset="0"/>
              </a:rPr>
              <a:t>12 meses</a:t>
            </a:r>
          </a:p>
        </p:txBody>
      </p:sp>
      <p:sp>
        <p:nvSpPr>
          <p:cNvPr id="33" name="CuadroTexto 32"/>
          <p:cNvSpPr txBox="1"/>
          <p:nvPr/>
        </p:nvSpPr>
        <p:spPr>
          <a:xfrm>
            <a:off x="240518" y="1009729"/>
            <a:ext cx="4774073" cy="5325753"/>
          </a:xfrm>
          <a:prstGeom prst="rect">
            <a:avLst/>
          </a:prstGeom>
          <a:noFill/>
        </p:spPr>
        <p:txBody>
          <a:bodyPr wrap="square" rtlCol="0">
            <a:spAutoFit/>
          </a:bodyPr>
          <a:lstStyle/>
          <a:p>
            <a:pPr marL="179388" indent="-179388" algn="just">
              <a:lnSpc>
                <a:spcPct val="80000"/>
              </a:lnSpc>
              <a:spcAft>
                <a:spcPts val="600"/>
              </a:spcAft>
              <a:buFont typeface="Arial" panose="020B0604020202020204" pitchFamily="34" charset="0"/>
              <a:buChar char="•"/>
            </a:pPr>
            <a:r>
              <a:rPr lang="es-ES" sz="1400" b="1" dirty="0">
                <a:solidFill>
                  <a:srgbClr val="000000"/>
                </a:solidFill>
                <a:latin typeface="Candara" panose="020E0502030303020204" pitchFamily="34" charset="0"/>
              </a:rPr>
              <a:t>En febrero, todos los segmentos de precio presentaron bajas en las exportaciones y, en especial, los segmentos de mayor valor</a:t>
            </a:r>
            <a:r>
              <a:rPr lang="es-ES" sz="1400" dirty="0">
                <a:solidFill>
                  <a:srgbClr val="000000"/>
                </a:solidFill>
                <a:latin typeface="Candara" panose="020E0502030303020204" pitchFamily="34" charset="0"/>
              </a:rPr>
              <a:t>. En efecto, los vinos entre US$50 y 60/caja disminuyeron un -51% y los vinos &gt; a US$60/caja lo hicieron en -48% respecto del mismo mes de 2024. En tanto, los de menor valor (&lt; a US$20/caja y US$20 a 30/caja) disminuyeron en torno al -10%.</a:t>
            </a:r>
          </a:p>
          <a:p>
            <a:pPr marL="179388" indent="-179388" algn="just">
              <a:lnSpc>
                <a:spcPct val="80000"/>
              </a:lnSpc>
              <a:spcAft>
                <a:spcPts val="600"/>
              </a:spcAft>
              <a:buFont typeface="Arial" panose="020B0604020202020204" pitchFamily="34" charset="0"/>
              <a:buChar char="•"/>
            </a:pPr>
            <a:r>
              <a:rPr lang="es-ES" sz="1400" b="1" dirty="0">
                <a:solidFill>
                  <a:srgbClr val="000000"/>
                </a:solidFill>
                <a:latin typeface="Candara" panose="020E0502030303020204" pitchFamily="34" charset="0"/>
              </a:rPr>
              <a:t>En el acumulado año, el único segmento que presenta cifras positivas es el de los vinos entre US$20 y 30/caja, los que crecen un 8% en volumen y un 6,7% </a:t>
            </a:r>
            <a:r>
              <a:rPr lang="es-ES" sz="1400" dirty="0">
                <a:solidFill>
                  <a:srgbClr val="000000"/>
                </a:solidFill>
                <a:latin typeface="Candara" panose="020E0502030303020204" pitchFamily="34" charset="0"/>
              </a:rPr>
              <a:t>en valor en comparación con el mismo período del año anterior. Los vinos menores a US$20/caja se mantienen en volumen y retroceden un -3,2% en valor. Por su parte, el segmento con mayor retroceso en este lapso es el de los vinos entre  US$50 y 60/caja con -38%.</a:t>
            </a:r>
            <a:endParaRPr lang="es-ES" sz="1400" b="1" dirty="0">
              <a:solidFill>
                <a:srgbClr val="000000"/>
              </a:solidFill>
              <a:latin typeface="Candara" panose="020E0502030303020204" pitchFamily="34" charset="0"/>
            </a:endParaRPr>
          </a:p>
          <a:p>
            <a:pPr marL="179388" indent="-179388" algn="just">
              <a:lnSpc>
                <a:spcPct val="80000"/>
              </a:lnSpc>
              <a:spcAft>
                <a:spcPts val="600"/>
              </a:spcAft>
              <a:buFont typeface="Arial" panose="020B0604020202020204" pitchFamily="34" charset="0"/>
              <a:buChar char="•"/>
            </a:pPr>
            <a:r>
              <a:rPr lang="es-ES" sz="1400" b="1" dirty="0">
                <a:solidFill>
                  <a:srgbClr val="000000"/>
                </a:solidFill>
                <a:latin typeface="Candara" panose="020E0502030303020204" pitchFamily="34" charset="0"/>
              </a:rPr>
              <a:t>En doce meses son varios los segmentos de precio que presentan un comportamiento positivo, aunque destacan los de menor valor</a:t>
            </a:r>
            <a:r>
              <a:rPr lang="es-ES" sz="1400" dirty="0">
                <a:solidFill>
                  <a:srgbClr val="000000"/>
                </a:solidFill>
                <a:latin typeface="Candara" panose="020E0502030303020204" pitchFamily="34" charset="0"/>
              </a:rPr>
              <a:t>. Así, los vinos &lt; a US$20/caja anotan un crecimiento de 18% y 15% en volumen y valor respectivamente y en comparación al mismo año móvil anterior. Le siguen los vinos del rango entre US$20 y 30/caja, con aumentos por sobre el 8% en volumen y valor, junto con los vinos de US$40 a 50/caja con un aumento cercano al 4% en volumen y valor. Los vinos entre US$50 y 60/caja se logran mantener en un nivel similar al mismo ciclo anterior, mientras que, los vinos de mayor valor (&gt; a US$60/caja) registran el mayor retroceso con -12% en volumen y -13% en valor en esta comparación.</a:t>
            </a:r>
          </a:p>
          <a:p>
            <a:pPr marL="179388" indent="-179388" algn="just">
              <a:lnSpc>
                <a:spcPct val="80000"/>
              </a:lnSpc>
              <a:spcAft>
                <a:spcPts val="600"/>
              </a:spcAft>
              <a:buFont typeface="Arial" panose="020B0604020202020204" pitchFamily="34" charset="0"/>
              <a:buChar char="•"/>
            </a:pPr>
            <a:endParaRPr lang="es-ES" sz="1400" b="1" dirty="0">
              <a:solidFill>
                <a:srgbClr val="000000"/>
              </a:solidFill>
              <a:latin typeface="Candara" panose="020E0502030303020204" pitchFamily="34" charset="0"/>
            </a:endParaRPr>
          </a:p>
        </p:txBody>
      </p:sp>
      <p:graphicFrame>
        <p:nvGraphicFramePr>
          <p:cNvPr id="19" name="Gráfico 18">
            <a:extLst>
              <a:ext uri="{FF2B5EF4-FFF2-40B4-BE49-F238E27FC236}">
                <a16:creationId xmlns:a16="http://schemas.microsoft.com/office/drawing/2014/main" id="{00000000-0008-0000-0400-000002000000}"/>
              </a:ext>
            </a:extLst>
          </p:cNvPr>
          <p:cNvGraphicFramePr>
            <a:graphicFrameLocks/>
          </p:cNvGraphicFramePr>
          <p:nvPr>
            <p:extLst>
              <p:ext uri="{D42A27DB-BD31-4B8C-83A1-F6EECF244321}">
                <p14:modId xmlns:p14="http://schemas.microsoft.com/office/powerpoint/2010/main" val="2543916159"/>
              </p:ext>
            </p:extLst>
          </p:nvPr>
        </p:nvGraphicFramePr>
        <p:xfrm>
          <a:off x="5625013" y="872867"/>
          <a:ext cx="2662238" cy="14859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Gráfico 24">
            <a:extLst>
              <a:ext uri="{FF2B5EF4-FFF2-40B4-BE49-F238E27FC236}">
                <a16:creationId xmlns:a16="http://schemas.microsoft.com/office/drawing/2014/main" id="{00000000-0008-0000-0400-000003000000}"/>
              </a:ext>
            </a:extLst>
          </p:cNvPr>
          <p:cNvGraphicFramePr>
            <a:graphicFrameLocks/>
          </p:cNvGraphicFramePr>
          <p:nvPr>
            <p:extLst>
              <p:ext uri="{D42A27DB-BD31-4B8C-83A1-F6EECF244321}">
                <p14:modId xmlns:p14="http://schemas.microsoft.com/office/powerpoint/2010/main" val="3379809630"/>
              </p:ext>
            </p:extLst>
          </p:nvPr>
        </p:nvGraphicFramePr>
        <p:xfrm>
          <a:off x="9263688" y="926789"/>
          <a:ext cx="2667000" cy="14287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Gráfico 26">
            <a:extLst>
              <a:ext uri="{FF2B5EF4-FFF2-40B4-BE49-F238E27FC236}">
                <a16:creationId xmlns:a16="http://schemas.microsoft.com/office/drawing/2014/main" id="{00000000-0008-0000-0400-000007000000}"/>
              </a:ext>
            </a:extLst>
          </p:cNvPr>
          <p:cNvGraphicFramePr>
            <a:graphicFrameLocks/>
          </p:cNvGraphicFramePr>
          <p:nvPr>
            <p:extLst>
              <p:ext uri="{D42A27DB-BD31-4B8C-83A1-F6EECF244321}">
                <p14:modId xmlns:p14="http://schemas.microsoft.com/office/powerpoint/2010/main" val="2370451106"/>
              </p:ext>
            </p:extLst>
          </p:nvPr>
        </p:nvGraphicFramePr>
        <p:xfrm>
          <a:off x="5595902" y="2500442"/>
          <a:ext cx="2662238" cy="154330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Gráfico 33">
            <a:extLst>
              <a:ext uri="{FF2B5EF4-FFF2-40B4-BE49-F238E27FC236}">
                <a16:creationId xmlns:a16="http://schemas.microsoft.com/office/drawing/2014/main" id="{00000000-0008-0000-0400-000004000000}"/>
              </a:ext>
            </a:extLst>
          </p:cNvPr>
          <p:cNvGraphicFramePr>
            <a:graphicFrameLocks/>
          </p:cNvGraphicFramePr>
          <p:nvPr>
            <p:extLst>
              <p:ext uri="{D42A27DB-BD31-4B8C-83A1-F6EECF244321}">
                <p14:modId xmlns:p14="http://schemas.microsoft.com/office/powerpoint/2010/main" val="2768039785"/>
              </p:ext>
            </p:extLst>
          </p:nvPr>
        </p:nvGraphicFramePr>
        <p:xfrm>
          <a:off x="9270512" y="2541938"/>
          <a:ext cx="2662238" cy="147565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5" name="Gráfico 34">
            <a:extLst>
              <a:ext uri="{FF2B5EF4-FFF2-40B4-BE49-F238E27FC236}">
                <a16:creationId xmlns:a16="http://schemas.microsoft.com/office/drawing/2014/main" id="{00000000-0008-0000-0400-000006000000}"/>
              </a:ext>
            </a:extLst>
          </p:cNvPr>
          <p:cNvGraphicFramePr>
            <a:graphicFrameLocks/>
          </p:cNvGraphicFramePr>
          <p:nvPr>
            <p:extLst>
              <p:ext uri="{D42A27DB-BD31-4B8C-83A1-F6EECF244321}">
                <p14:modId xmlns:p14="http://schemas.microsoft.com/office/powerpoint/2010/main" val="3847148142"/>
              </p:ext>
            </p:extLst>
          </p:nvPr>
        </p:nvGraphicFramePr>
        <p:xfrm>
          <a:off x="5520777" y="4270580"/>
          <a:ext cx="5705476" cy="168733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7" name="Gráfico 36">
            <a:extLst>
              <a:ext uri="{FF2B5EF4-FFF2-40B4-BE49-F238E27FC236}">
                <a16:creationId xmlns:a16="http://schemas.microsoft.com/office/drawing/2014/main" id="{00000000-0008-0000-0400-000005000000}"/>
              </a:ext>
            </a:extLst>
          </p:cNvPr>
          <p:cNvGraphicFramePr>
            <a:graphicFrameLocks/>
          </p:cNvGraphicFramePr>
          <p:nvPr>
            <p:extLst>
              <p:ext uri="{D42A27DB-BD31-4B8C-83A1-F6EECF244321}">
                <p14:modId xmlns:p14="http://schemas.microsoft.com/office/powerpoint/2010/main" val="2846564883"/>
              </p:ext>
            </p:extLst>
          </p:nvPr>
        </p:nvGraphicFramePr>
        <p:xfrm>
          <a:off x="9280146" y="4167004"/>
          <a:ext cx="2690813" cy="1467376"/>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439123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12448" y="88926"/>
            <a:ext cx="10767104" cy="911983"/>
          </a:xfrm>
        </p:spPr>
        <p:txBody>
          <a:bodyPr>
            <a:normAutofit/>
          </a:bodyPr>
          <a:lstStyle/>
          <a:p>
            <a:pPr algn="ctr"/>
            <a:r>
              <a:rPr lang="es-ES" dirty="0"/>
              <a:t>Precio promedio exportaciones</a:t>
            </a:r>
            <a:endParaRPr lang="es-ES" sz="3200" dirty="0"/>
          </a:p>
        </p:txBody>
      </p:sp>
      <p:sp>
        <p:nvSpPr>
          <p:cNvPr id="6" name="CuadroTexto 5"/>
          <p:cNvSpPr txBox="1"/>
          <p:nvPr/>
        </p:nvSpPr>
        <p:spPr>
          <a:xfrm>
            <a:off x="5917484" y="1145970"/>
            <a:ext cx="5349464" cy="2031325"/>
          </a:xfrm>
          <a:prstGeom prst="rect">
            <a:avLst/>
          </a:prstGeom>
          <a:noFill/>
        </p:spPr>
        <p:txBody>
          <a:bodyPr wrap="square" rtlCol="0" anchor="t">
            <a:spAutoFit/>
          </a:bodyPr>
          <a:lstStyle/>
          <a:p>
            <a:pPr algn="just">
              <a:spcAft>
                <a:spcPts val="600"/>
              </a:spcAft>
            </a:pPr>
            <a:r>
              <a:rPr lang="es-ES" sz="1400" b="1" dirty="0">
                <a:latin typeface="Candara" panose="020E0502030303020204" pitchFamily="34" charset="0"/>
              </a:rPr>
              <a:t>En el acumulado hasta febrero, el precio promedio de las exportaciones de vino total se sitúa en US$2/litro, lo que representa una baja de -1,8% en comparación al mismo período anterior</a:t>
            </a:r>
            <a:r>
              <a:rPr lang="es-ES" sz="1400" dirty="0">
                <a:latin typeface="Candara" panose="020E0502030303020204" pitchFamily="34" charset="0"/>
              </a:rPr>
              <a:t>. En este retroceso influye la reducción del precio promedio del vino embotellado en -5,8% (US$26,8/caja),  junto con la baja de -8,4% en el precio promedio del vino a granel (US$0,75/litro). Por su parte, y con un impacto menor, los vinos envasados también sufren una baja en su precio (-39%), con US$1,46/litro, mientras que los vinos espumantes muestran una baja de -1,2% situándose en US$35,9/caja.</a:t>
            </a:r>
          </a:p>
        </p:txBody>
      </p:sp>
      <p:sp>
        <p:nvSpPr>
          <p:cNvPr id="19" name="CuadroTexto 18"/>
          <p:cNvSpPr txBox="1"/>
          <p:nvPr/>
        </p:nvSpPr>
        <p:spPr>
          <a:xfrm>
            <a:off x="9107488" y="6143409"/>
            <a:ext cx="2932112" cy="261610"/>
          </a:xfrm>
          <a:prstGeom prst="rect">
            <a:avLst/>
          </a:prstGeom>
          <a:noFill/>
        </p:spPr>
        <p:txBody>
          <a:bodyPr wrap="square" rtlCol="0">
            <a:spAutoFit/>
          </a:bodyPr>
          <a:lstStyle/>
          <a:p>
            <a:r>
              <a:rPr lang="es-ES" sz="1100" dirty="0">
                <a:latin typeface="Candara" panose="020E0502030303020204" pitchFamily="34" charset="0"/>
              </a:rPr>
              <a:t>Fuente: Elaboración propia a partir de </a:t>
            </a:r>
            <a:r>
              <a:rPr lang="es-ES" sz="1100" dirty="0" err="1">
                <a:latin typeface="Candara" panose="020E0502030303020204" pitchFamily="34" charset="0"/>
              </a:rPr>
              <a:t>Intelvid</a:t>
            </a:r>
            <a:r>
              <a:rPr lang="es-ES" sz="1100" dirty="0">
                <a:latin typeface="Candara" panose="020E0502030303020204" pitchFamily="34" charset="0"/>
              </a:rPr>
              <a:t>.</a:t>
            </a:r>
          </a:p>
        </p:txBody>
      </p:sp>
      <p:sp>
        <p:nvSpPr>
          <p:cNvPr id="14" name="CuadroTexto 13">
            <a:extLst>
              <a:ext uri="{FF2B5EF4-FFF2-40B4-BE49-F238E27FC236}">
                <a16:creationId xmlns:a16="http://schemas.microsoft.com/office/drawing/2014/main" id="{D686B7BE-3460-4A20-86D0-CA2F2DCC2228}"/>
              </a:ext>
            </a:extLst>
          </p:cNvPr>
          <p:cNvSpPr txBox="1"/>
          <p:nvPr/>
        </p:nvSpPr>
        <p:spPr>
          <a:xfrm>
            <a:off x="562754" y="3862698"/>
            <a:ext cx="4961557" cy="2031325"/>
          </a:xfrm>
          <a:prstGeom prst="rect">
            <a:avLst/>
          </a:prstGeom>
          <a:noFill/>
        </p:spPr>
        <p:txBody>
          <a:bodyPr wrap="square" rtlCol="0" anchor="t">
            <a:spAutoFit/>
          </a:bodyPr>
          <a:lstStyle/>
          <a:p>
            <a:pPr algn="just">
              <a:spcAft>
                <a:spcPts val="600"/>
              </a:spcAft>
            </a:pPr>
            <a:r>
              <a:rPr lang="es-ES" sz="1400" b="1" dirty="0">
                <a:latin typeface="Candara" panose="020E0502030303020204" pitchFamily="34" charset="0"/>
              </a:rPr>
              <a:t>Entre nuestros destinos Top 10 el precio promedio en 12 meses es liderado por Corea del Sur, con US$35,2/caja, seguida de China, con US$33,6/caja y Canadá con US$32,6/caja</a:t>
            </a:r>
            <a:r>
              <a:rPr lang="es-ES" sz="1400" dirty="0">
                <a:latin typeface="Candara" panose="020E0502030303020204" pitchFamily="34" charset="0"/>
              </a:rPr>
              <a:t>. En este último año móvil, varios de nuestros principales mercados presentan un retroceso en los precios promedio, tales como: Estados Unidos, China, Canadá, México, Irlanda y Corea del Sur. Sin embargo, Brasil, Reino Unido, Japón y Holanda logran mantener un nivel similar de precios que el mismo ciclo anterior. </a:t>
            </a:r>
          </a:p>
        </p:txBody>
      </p:sp>
      <p:graphicFrame>
        <p:nvGraphicFramePr>
          <p:cNvPr id="11" name="Gráfico 10">
            <a:extLst>
              <a:ext uri="{FF2B5EF4-FFF2-40B4-BE49-F238E27FC236}">
                <a16:creationId xmlns:a16="http://schemas.microsoft.com/office/drawing/2014/main" id="{00000000-0008-0000-0500-000002000000}"/>
              </a:ext>
            </a:extLst>
          </p:cNvPr>
          <p:cNvGraphicFramePr>
            <a:graphicFrameLocks/>
          </p:cNvGraphicFramePr>
          <p:nvPr>
            <p:extLst>
              <p:ext uri="{D42A27DB-BD31-4B8C-83A1-F6EECF244321}">
                <p14:modId xmlns:p14="http://schemas.microsoft.com/office/powerpoint/2010/main" val="2887397697"/>
              </p:ext>
            </p:extLst>
          </p:nvPr>
        </p:nvGraphicFramePr>
        <p:xfrm>
          <a:off x="5961234" y="3404275"/>
          <a:ext cx="5226270" cy="271709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Objeto 2">
            <a:extLst>
              <a:ext uri="{FF2B5EF4-FFF2-40B4-BE49-F238E27FC236}">
                <a16:creationId xmlns:a16="http://schemas.microsoft.com/office/drawing/2014/main" id="{55BF85B7-0289-4613-B0F6-8ED99CDF6157}"/>
              </a:ext>
            </a:extLst>
          </p:cNvPr>
          <p:cNvGraphicFramePr>
            <a:graphicFrameLocks noChangeAspect="1"/>
          </p:cNvGraphicFramePr>
          <p:nvPr>
            <p:extLst>
              <p:ext uri="{D42A27DB-BD31-4B8C-83A1-F6EECF244321}">
                <p14:modId xmlns:p14="http://schemas.microsoft.com/office/powerpoint/2010/main" val="265260589"/>
              </p:ext>
            </p:extLst>
          </p:nvPr>
        </p:nvGraphicFramePr>
        <p:xfrm>
          <a:off x="6159500" y="5705475"/>
          <a:ext cx="4859338" cy="193675"/>
        </p:xfrm>
        <a:graphic>
          <a:graphicData uri="http://schemas.openxmlformats.org/presentationml/2006/ole">
            <mc:AlternateContent xmlns:mc="http://schemas.openxmlformats.org/markup-compatibility/2006">
              <mc:Choice xmlns:v="urn:schemas-microsoft-com:vml" Requires="v">
                <p:oleObj name="Worksheet" r:id="rId4" imgW="5057829" imgH="200179" progId="Excel.Sheet.12">
                  <p:link/>
                </p:oleObj>
              </mc:Choice>
              <mc:Fallback>
                <p:oleObj name="Worksheet" r:id="rId4" imgW="5057829" imgH="200179" progId="Excel.Sheet.12">
                  <p:link/>
                  <p:pic>
                    <p:nvPicPr>
                      <p:cNvPr id="0" name=""/>
                      <p:cNvPicPr/>
                      <p:nvPr/>
                    </p:nvPicPr>
                    <p:blipFill>
                      <a:blip r:embed="rId5"/>
                      <a:stretch>
                        <a:fillRect/>
                      </a:stretch>
                    </p:blipFill>
                    <p:spPr>
                      <a:xfrm>
                        <a:off x="6159500" y="5705475"/>
                        <a:ext cx="4859338" cy="193675"/>
                      </a:xfrm>
                      <a:prstGeom prst="rect">
                        <a:avLst/>
                      </a:prstGeom>
                    </p:spPr>
                  </p:pic>
                </p:oleObj>
              </mc:Fallback>
            </mc:AlternateContent>
          </a:graphicData>
        </a:graphic>
      </p:graphicFrame>
      <p:graphicFrame>
        <p:nvGraphicFramePr>
          <p:cNvPr id="7" name="Gráfico 6">
            <a:extLst>
              <a:ext uri="{FF2B5EF4-FFF2-40B4-BE49-F238E27FC236}">
                <a16:creationId xmlns:a16="http://schemas.microsoft.com/office/drawing/2014/main" id="{00000000-0008-0000-0900-000003000000}"/>
              </a:ext>
            </a:extLst>
          </p:cNvPr>
          <p:cNvGraphicFramePr>
            <a:graphicFrameLocks/>
          </p:cNvGraphicFramePr>
          <p:nvPr>
            <p:extLst>
              <p:ext uri="{D42A27DB-BD31-4B8C-83A1-F6EECF244321}">
                <p14:modId xmlns:p14="http://schemas.microsoft.com/office/powerpoint/2010/main" val="1428451456"/>
              </p:ext>
            </p:extLst>
          </p:nvPr>
        </p:nvGraphicFramePr>
        <p:xfrm>
          <a:off x="369389" y="1059383"/>
          <a:ext cx="5348288" cy="251277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246869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Gráfico 24">
            <a:extLst>
              <a:ext uri="{FF2B5EF4-FFF2-40B4-BE49-F238E27FC236}">
                <a16:creationId xmlns:a16="http://schemas.microsoft.com/office/drawing/2014/main" id="{00000000-0008-0000-0600-000009000000}"/>
              </a:ext>
            </a:extLst>
          </p:cNvPr>
          <p:cNvGraphicFramePr>
            <a:graphicFrameLocks/>
          </p:cNvGraphicFramePr>
          <p:nvPr>
            <p:extLst>
              <p:ext uri="{D42A27DB-BD31-4B8C-83A1-F6EECF244321}">
                <p14:modId xmlns:p14="http://schemas.microsoft.com/office/powerpoint/2010/main" val="276956409"/>
              </p:ext>
            </p:extLst>
          </p:nvPr>
        </p:nvGraphicFramePr>
        <p:xfrm>
          <a:off x="430549" y="4229570"/>
          <a:ext cx="6003119" cy="16690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Gráfico 22">
            <a:extLst>
              <a:ext uri="{FF2B5EF4-FFF2-40B4-BE49-F238E27FC236}">
                <a16:creationId xmlns:a16="http://schemas.microsoft.com/office/drawing/2014/main" id="{00000000-0008-0000-0600-000008000000}"/>
              </a:ext>
            </a:extLst>
          </p:cNvPr>
          <p:cNvGraphicFramePr>
            <a:graphicFrameLocks/>
          </p:cNvGraphicFramePr>
          <p:nvPr>
            <p:extLst>
              <p:ext uri="{D42A27DB-BD31-4B8C-83A1-F6EECF244321}">
                <p14:modId xmlns:p14="http://schemas.microsoft.com/office/powerpoint/2010/main" val="2197004218"/>
              </p:ext>
            </p:extLst>
          </p:nvPr>
        </p:nvGraphicFramePr>
        <p:xfrm>
          <a:off x="390236" y="2432801"/>
          <a:ext cx="5999163" cy="160838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Gráfico 18">
            <a:extLst>
              <a:ext uri="{FF2B5EF4-FFF2-40B4-BE49-F238E27FC236}">
                <a16:creationId xmlns:a16="http://schemas.microsoft.com/office/drawing/2014/main" id="{00000000-0008-0000-0600-000005000000}"/>
              </a:ext>
            </a:extLst>
          </p:cNvPr>
          <p:cNvGraphicFramePr>
            <a:graphicFrameLocks/>
          </p:cNvGraphicFramePr>
          <p:nvPr>
            <p:extLst>
              <p:ext uri="{D42A27DB-BD31-4B8C-83A1-F6EECF244321}">
                <p14:modId xmlns:p14="http://schemas.microsoft.com/office/powerpoint/2010/main" val="2531884770"/>
              </p:ext>
            </p:extLst>
          </p:nvPr>
        </p:nvGraphicFramePr>
        <p:xfrm>
          <a:off x="352382" y="726636"/>
          <a:ext cx="5999163" cy="1558096"/>
        </p:xfrm>
        <a:graphic>
          <a:graphicData uri="http://schemas.openxmlformats.org/drawingml/2006/chart">
            <c:chart xmlns:c="http://schemas.openxmlformats.org/drawingml/2006/chart" xmlns:r="http://schemas.openxmlformats.org/officeDocument/2006/relationships" r:id="rId5"/>
          </a:graphicData>
        </a:graphic>
      </p:graphicFrame>
      <p:sp>
        <p:nvSpPr>
          <p:cNvPr id="35" name="CuadroTexto 34"/>
          <p:cNvSpPr txBox="1"/>
          <p:nvPr/>
        </p:nvSpPr>
        <p:spPr>
          <a:xfrm>
            <a:off x="3936563" y="829872"/>
            <a:ext cx="2368679" cy="384721"/>
          </a:xfrm>
          <a:prstGeom prst="rect">
            <a:avLst/>
          </a:prstGeom>
          <a:solidFill>
            <a:schemeClr val="accent3">
              <a:lumMod val="10000"/>
              <a:lumOff val="90000"/>
              <a:alpha val="80000"/>
            </a:schemeClr>
          </a:solidFill>
        </p:spPr>
        <p:txBody>
          <a:bodyPr wrap="square" tIns="0" bIns="0" rtlCol="0">
            <a:spAutoFit/>
          </a:bodyPr>
          <a:lstStyle/>
          <a:p>
            <a:pPr algn="ctr"/>
            <a:r>
              <a:rPr lang="es-ES" sz="1400" dirty="0">
                <a:solidFill>
                  <a:schemeClr val="tx1">
                    <a:lumMod val="75000"/>
                    <a:lumOff val="25000"/>
                  </a:schemeClr>
                </a:solidFill>
                <a:latin typeface="Candara" panose="020E0502030303020204" pitchFamily="34" charset="0"/>
              </a:rPr>
              <a:t>Febrero</a:t>
            </a:r>
          </a:p>
          <a:p>
            <a:pPr algn="ctr"/>
            <a:r>
              <a:rPr lang="es-ES" sz="1100" dirty="0">
                <a:solidFill>
                  <a:schemeClr val="tx1">
                    <a:lumMod val="75000"/>
                    <a:lumOff val="25000"/>
                  </a:schemeClr>
                </a:solidFill>
                <a:latin typeface="Candara" panose="020E0502030303020204" pitchFamily="34" charset="0"/>
              </a:rPr>
              <a:t>Millones de US$</a:t>
            </a:r>
          </a:p>
        </p:txBody>
      </p:sp>
      <p:sp>
        <p:nvSpPr>
          <p:cNvPr id="2" name="Título 1"/>
          <p:cNvSpPr>
            <a:spLocks noGrp="1"/>
          </p:cNvSpPr>
          <p:nvPr>
            <p:ph type="title"/>
          </p:nvPr>
        </p:nvSpPr>
        <p:spPr>
          <a:xfrm>
            <a:off x="702527" y="168699"/>
            <a:ext cx="10515600" cy="490284"/>
          </a:xfrm>
        </p:spPr>
        <p:txBody>
          <a:bodyPr>
            <a:normAutofit fontScale="90000"/>
          </a:bodyPr>
          <a:lstStyle/>
          <a:p>
            <a:pPr algn="ctr"/>
            <a:r>
              <a:rPr lang="es-ES" dirty="0"/>
              <a:t>Principales destinos vino embotellado</a:t>
            </a:r>
          </a:p>
        </p:txBody>
      </p:sp>
      <p:sp>
        <p:nvSpPr>
          <p:cNvPr id="31" name="CuadroTexto 30"/>
          <p:cNvSpPr txBox="1"/>
          <p:nvPr/>
        </p:nvSpPr>
        <p:spPr>
          <a:xfrm>
            <a:off x="3562459" y="6131364"/>
            <a:ext cx="3357728" cy="261610"/>
          </a:xfrm>
          <a:prstGeom prst="rect">
            <a:avLst/>
          </a:prstGeom>
          <a:noFill/>
        </p:spPr>
        <p:txBody>
          <a:bodyPr wrap="square" rtlCol="0">
            <a:spAutoFit/>
          </a:bodyPr>
          <a:lstStyle/>
          <a:p>
            <a:r>
              <a:rPr lang="es-ES" sz="1100" dirty="0">
                <a:latin typeface="Candara" panose="020E0502030303020204" pitchFamily="34" charset="0"/>
              </a:rPr>
              <a:t>Fuente: Elaboración propia a partir de </a:t>
            </a:r>
            <a:r>
              <a:rPr lang="es-ES" sz="1100" dirty="0" err="1">
                <a:latin typeface="Candara" panose="020E0502030303020204" pitchFamily="34" charset="0"/>
              </a:rPr>
              <a:t>Intelvid</a:t>
            </a:r>
            <a:r>
              <a:rPr lang="es-ES" sz="1100" dirty="0">
                <a:latin typeface="Candara" panose="020E0502030303020204" pitchFamily="34" charset="0"/>
              </a:rPr>
              <a:t>.</a:t>
            </a:r>
          </a:p>
        </p:txBody>
      </p:sp>
      <p:sp>
        <p:nvSpPr>
          <p:cNvPr id="28" name="CuadroTexto 27"/>
          <p:cNvSpPr txBox="1"/>
          <p:nvPr/>
        </p:nvSpPr>
        <p:spPr>
          <a:xfrm>
            <a:off x="3938765" y="4177857"/>
            <a:ext cx="2363758" cy="384721"/>
          </a:xfrm>
          <a:prstGeom prst="rect">
            <a:avLst/>
          </a:prstGeom>
          <a:solidFill>
            <a:schemeClr val="accent3">
              <a:lumMod val="10000"/>
              <a:lumOff val="90000"/>
              <a:alpha val="80000"/>
            </a:schemeClr>
          </a:solidFill>
        </p:spPr>
        <p:txBody>
          <a:bodyPr wrap="square" tIns="0" bIns="0" rtlCol="0">
            <a:spAutoFit/>
          </a:bodyPr>
          <a:lstStyle/>
          <a:p>
            <a:pPr algn="ctr"/>
            <a:r>
              <a:rPr lang="es-ES" sz="1400" dirty="0">
                <a:solidFill>
                  <a:schemeClr val="tx1">
                    <a:lumMod val="75000"/>
                    <a:lumOff val="25000"/>
                  </a:schemeClr>
                </a:solidFill>
                <a:latin typeface="Candara" panose="020E0502030303020204" pitchFamily="34" charset="0"/>
              </a:rPr>
              <a:t>12 meses</a:t>
            </a:r>
          </a:p>
          <a:p>
            <a:pPr algn="ctr"/>
            <a:r>
              <a:rPr lang="es-ES" sz="1100" dirty="0">
                <a:solidFill>
                  <a:schemeClr val="tx1">
                    <a:lumMod val="75000"/>
                    <a:lumOff val="25000"/>
                  </a:schemeClr>
                </a:solidFill>
                <a:latin typeface="Candara" panose="020E0502030303020204" pitchFamily="34" charset="0"/>
              </a:rPr>
              <a:t>Millones de US$</a:t>
            </a:r>
          </a:p>
        </p:txBody>
      </p:sp>
      <p:cxnSp>
        <p:nvCxnSpPr>
          <p:cNvPr id="29" name="Conector recto 28"/>
          <p:cNvCxnSpPr>
            <a:cxnSpLocks/>
          </p:cNvCxnSpPr>
          <p:nvPr/>
        </p:nvCxnSpPr>
        <p:spPr>
          <a:xfrm>
            <a:off x="1627025" y="4177857"/>
            <a:ext cx="4663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ector recto 25"/>
          <p:cNvCxnSpPr>
            <a:cxnSpLocks/>
          </p:cNvCxnSpPr>
          <p:nvPr/>
        </p:nvCxnSpPr>
        <p:spPr>
          <a:xfrm>
            <a:off x="1607987" y="2488078"/>
            <a:ext cx="4663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CuadroTexto 26"/>
          <p:cNvSpPr txBox="1"/>
          <p:nvPr/>
        </p:nvSpPr>
        <p:spPr>
          <a:xfrm>
            <a:off x="3956979" y="2495092"/>
            <a:ext cx="2363758" cy="384721"/>
          </a:xfrm>
          <a:prstGeom prst="rect">
            <a:avLst/>
          </a:prstGeom>
          <a:solidFill>
            <a:schemeClr val="accent3">
              <a:lumMod val="10000"/>
              <a:lumOff val="90000"/>
              <a:alpha val="80000"/>
            </a:schemeClr>
          </a:solidFill>
        </p:spPr>
        <p:txBody>
          <a:bodyPr wrap="square" tIns="0" bIns="0" rtlCol="0">
            <a:spAutoFit/>
          </a:bodyPr>
          <a:lstStyle/>
          <a:p>
            <a:pPr algn="ctr"/>
            <a:r>
              <a:rPr lang="es-ES" sz="1400" dirty="0">
                <a:solidFill>
                  <a:schemeClr val="tx1">
                    <a:lumMod val="75000"/>
                    <a:lumOff val="25000"/>
                  </a:schemeClr>
                </a:solidFill>
                <a:latin typeface="Candara" panose="020E0502030303020204" pitchFamily="34" charset="0"/>
              </a:rPr>
              <a:t>Acumulado Año</a:t>
            </a:r>
          </a:p>
          <a:p>
            <a:pPr algn="ctr"/>
            <a:r>
              <a:rPr lang="es-ES" sz="1100" dirty="0">
                <a:solidFill>
                  <a:schemeClr val="tx1">
                    <a:lumMod val="75000"/>
                    <a:lumOff val="25000"/>
                  </a:schemeClr>
                </a:solidFill>
                <a:latin typeface="Candara" panose="020E0502030303020204" pitchFamily="34" charset="0"/>
              </a:rPr>
              <a:t>Millones de US$</a:t>
            </a:r>
          </a:p>
        </p:txBody>
      </p:sp>
      <p:sp>
        <p:nvSpPr>
          <p:cNvPr id="33" name="CuadroTexto 32"/>
          <p:cNvSpPr txBox="1"/>
          <p:nvPr/>
        </p:nvSpPr>
        <p:spPr>
          <a:xfrm>
            <a:off x="6628974" y="744427"/>
            <a:ext cx="5320979" cy="5909310"/>
          </a:xfrm>
          <a:prstGeom prst="rect">
            <a:avLst/>
          </a:prstGeom>
          <a:noFill/>
        </p:spPr>
        <p:txBody>
          <a:bodyPr wrap="square" rtlCol="0">
            <a:spAutoFit/>
          </a:bodyPr>
          <a:lstStyle/>
          <a:p>
            <a:pPr marL="179388" indent="-179388" algn="just">
              <a:buFont typeface="Arial" panose="020B0604020202020204" pitchFamily="34" charset="0"/>
              <a:buChar char="•"/>
            </a:pPr>
            <a:r>
              <a:rPr lang="es-ES" sz="1400" b="1" dirty="0">
                <a:latin typeface="Candara" panose="020E0502030303020204" pitchFamily="34" charset="0"/>
              </a:rPr>
              <a:t>Este mes, varios mercados registraron bajas en comparación con febrero de 2024, entre ellos Brasil, nuestro principal destino, que disminuyó un -9,8% en volumen y un -18% en valor</a:t>
            </a:r>
            <a:r>
              <a:rPr lang="es-ES" sz="1400" dirty="0">
                <a:latin typeface="Candara" panose="020E0502030303020204" pitchFamily="34" charset="0"/>
              </a:rPr>
              <a:t>. Cayeron también: EE.UU. (-19% </a:t>
            </a:r>
            <a:r>
              <a:rPr lang="es-ES" sz="1400" dirty="0" err="1">
                <a:latin typeface="Candara" panose="020E0502030303020204" pitchFamily="34" charset="0"/>
              </a:rPr>
              <a:t>vol</a:t>
            </a:r>
            <a:r>
              <a:rPr lang="es-ES" sz="1400" dirty="0">
                <a:latin typeface="Candara" panose="020E0502030303020204" pitchFamily="34" charset="0"/>
              </a:rPr>
              <a:t> y -25% val); Reino Unido (-12% </a:t>
            </a:r>
            <a:r>
              <a:rPr lang="es-ES" sz="1400" dirty="0" err="1">
                <a:latin typeface="Candara" panose="020E0502030303020204" pitchFamily="34" charset="0"/>
              </a:rPr>
              <a:t>vol</a:t>
            </a:r>
            <a:r>
              <a:rPr lang="es-ES" sz="1400" dirty="0">
                <a:latin typeface="Candara" panose="020E0502030303020204" pitchFamily="34" charset="0"/>
              </a:rPr>
              <a:t> y -8% val); China (-39% </a:t>
            </a:r>
            <a:r>
              <a:rPr lang="es-ES" sz="1400" dirty="0" err="1">
                <a:latin typeface="Candara" panose="020E0502030303020204" pitchFamily="34" charset="0"/>
              </a:rPr>
              <a:t>vol</a:t>
            </a:r>
            <a:r>
              <a:rPr lang="es-ES" sz="1400" dirty="0">
                <a:latin typeface="Candara" panose="020E0502030303020204" pitchFamily="34" charset="0"/>
              </a:rPr>
              <a:t> y -48% val) y Holanda, con una baja de -47% en volumen y -54% en valor. No obstante, destaca el aumento de los envíos a México, Colombia y Corea del Sur.</a:t>
            </a:r>
          </a:p>
          <a:p>
            <a:pPr marL="179388" indent="-179388" algn="just">
              <a:buFont typeface="Arial" panose="020B0604020202020204" pitchFamily="34" charset="0"/>
              <a:buChar char="•"/>
            </a:pPr>
            <a:r>
              <a:rPr lang="es-ES" sz="1400" b="1" dirty="0">
                <a:latin typeface="Candara" panose="020E0502030303020204" pitchFamily="34" charset="0"/>
              </a:rPr>
              <a:t>En el acumulado en estos dos primeros meses de 2025, se observa un comportamiento mixto con varios países con un buen desempeño</a:t>
            </a:r>
            <a:r>
              <a:rPr lang="es-ES" sz="1400" dirty="0">
                <a:latin typeface="Candara" panose="020E0502030303020204" pitchFamily="34" charset="0"/>
              </a:rPr>
              <a:t> y otros con bajas en comparación al mismo lapso de 2024. Brasil es el principal destino y anota un crecimiento de 10,9% en volumen y un moderado aumento de 1,3% en valor. Japón, Reino Unido, Canadá, Corea del Sur, México y Colombia también registran alzas en este nuevo año. Por el contrario, bajan los envíos a EE.UU., China y Holanda. Particularmente lamentables son las bajas de los envíos a China que otrora fuera el principal mercado para el vino embotellado chileno. </a:t>
            </a:r>
          </a:p>
          <a:p>
            <a:pPr marL="179388" indent="-179388" algn="just">
              <a:buFont typeface="Arial" panose="020B0604020202020204" pitchFamily="34" charset="0"/>
              <a:buChar char="•"/>
            </a:pPr>
            <a:r>
              <a:rPr lang="es-ES" sz="1400" b="1" dirty="0">
                <a:latin typeface="Candara" panose="020E0502030303020204" pitchFamily="34" charset="0"/>
              </a:rPr>
              <a:t>En el análisis a doce meses, Brasil lidera con ventaja, con un 18% de participación en volumen y un 16% en el valor de las exportaciones de vino embotellado chileno al mundo</a:t>
            </a:r>
            <a:r>
              <a:rPr lang="es-ES" sz="1400" dirty="0">
                <a:latin typeface="Candara" panose="020E0502030303020204" pitchFamily="34" charset="0"/>
              </a:rPr>
              <a:t>. En este último año móvil, se han enviado a Brasil más de 8 millones de cajas por un valor de US$202 millones, lo que significa un alza de 15% en volumen y de 14% en valor respecto del mismo ciclo anterior. Casi todos nuestros destinos Top 10 presentan alzas en este último año móvil, con la excepción de China que continúa a la baja.</a:t>
            </a:r>
          </a:p>
        </p:txBody>
      </p:sp>
      <p:graphicFrame>
        <p:nvGraphicFramePr>
          <p:cNvPr id="3" name="Objeto 2"/>
          <p:cNvGraphicFramePr>
            <a:graphicFrameLocks noChangeAspect="1"/>
          </p:cNvGraphicFramePr>
          <p:nvPr>
            <p:extLst>
              <p:ext uri="{D42A27DB-BD31-4B8C-83A1-F6EECF244321}">
                <p14:modId xmlns:p14="http://schemas.microsoft.com/office/powerpoint/2010/main" val="1468151032"/>
              </p:ext>
            </p:extLst>
          </p:nvPr>
        </p:nvGraphicFramePr>
        <p:xfrm>
          <a:off x="547688" y="2236788"/>
          <a:ext cx="5721350" cy="200025"/>
        </p:xfrm>
        <a:graphic>
          <a:graphicData uri="http://schemas.openxmlformats.org/presentationml/2006/ole">
            <mc:AlternateContent xmlns:mc="http://schemas.openxmlformats.org/markup-compatibility/2006">
              <mc:Choice xmlns:v="urn:schemas-microsoft-com:vml" Requires="v">
                <p:oleObj name="Worksheet" r:id="rId6" imgW="6105485" imgH="200179" progId="Excel.Sheet.12">
                  <p:link/>
                </p:oleObj>
              </mc:Choice>
              <mc:Fallback>
                <p:oleObj name="Worksheet" r:id="rId6" imgW="6105485" imgH="200179" progId="Excel.Sheet.12">
                  <p:link/>
                  <p:pic>
                    <p:nvPicPr>
                      <p:cNvPr id="0" name=""/>
                      <p:cNvPicPr/>
                      <p:nvPr/>
                    </p:nvPicPr>
                    <p:blipFill>
                      <a:blip r:embed="rId7"/>
                      <a:stretch>
                        <a:fillRect/>
                      </a:stretch>
                    </p:blipFill>
                    <p:spPr>
                      <a:xfrm>
                        <a:off x="547688" y="2236788"/>
                        <a:ext cx="5721350" cy="200025"/>
                      </a:xfrm>
                      <a:prstGeom prst="rect">
                        <a:avLst/>
                      </a:prstGeom>
                    </p:spPr>
                  </p:pic>
                </p:oleObj>
              </mc:Fallback>
            </mc:AlternateContent>
          </a:graphicData>
        </a:graphic>
      </p:graphicFrame>
      <p:graphicFrame>
        <p:nvGraphicFramePr>
          <p:cNvPr id="6" name="Objeto 5"/>
          <p:cNvGraphicFramePr>
            <a:graphicFrameLocks noChangeAspect="1"/>
          </p:cNvGraphicFramePr>
          <p:nvPr>
            <p:extLst>
              <p:ext uri="{D42A27DB-BD31-4B8C-83A1-F6EECF244321}">
                <p14:modId xmlns:p14="http://schemas.microsoft.com/office/powerpoint/2010/main" val="2328406476"/>
              </p:ext>
            </p:extLst>
          </p:nvPr>
        </p:nvGraphicFramePr>
        <p:xfrm>
          <a:off x="547688" y="3952875"/>
          <a:ext cx="5721350" cy="200025"/>
        </p:xfrm>
        <a:graphic>
          <a:graphicData uri="http://schemas.openxmlformats.org/presentationml/2006/ole">
            <mc:AlternateContent xmlns:mc="http://schemas.openxmlformats.org/markup-compatibility/2006">
              <mc:Choice xmlns:v="urn:schemas-microsoft-com:vml" Requires="v">
                <p:oleObj name="Worksheet" r:id="rId8" imgW="6105485" imgH="200179" progId="Excel.Sheet.12">
                  <p:link/>
                </p:oleObj>
              </mc:Choice>
              <mc:Fallback>
                <p:oleObj name="Worksheet" r:id="rId8" imgW="6105485" imgH="200179" progId="Excel.Sheet.12">
                  <p:link/>
                  <p:pic>
                    <p:nvPicPr>
                      <p:cNvPr id="0" name=""/>
                      <p:cNvPicPr/>
                      <p:nvPr/>
                    </p:nvPicPr>
                    <p:blipFill>
                      <a:blip r:embed="rId9"/>
                      <a:stretch>
                        <a:fillRect/>
                      </a:stretch>
                    </p:blipFill>
                    <p:spPr>
                      <a:xfrm>
                        <a:off x="547688" y="3952875"/>
                        <a:ext cx="5721350" cy="200025"/>
                      </a:xfrm>
                      <a:prstGeom prst="rect">
                        <a:avLst/>
                      </a:prstGeom>
                    </p:spPr>
                  </p:pic>
                </p:oleObj>
              </mc:Fallback>
            </mc:AlternateContent>
          </a:graphicData>
        </a:graphic>
      </p:graphicFrame>
      <p:graphicFrame>
        <p:nvGraphicFramePr>
          <p:cNvPr id="7" name="Objeto 6"/>
          <p:cNvGraphicFramePr>
            <a:graphicFrameLocks noChangeAspect="1"/>
          </p:cNvGraphicFramePr>
          <p:nvPr>
            <p:extLst>
              <p:ext uri="{D42A27DB-BD31-4B8C-83A1-F6EECF244321}">
                <p14:modId xmlns:p14="http://schemas.microsoft.com/office/powerpoint/2010/main" val="3335061761"/>
              </p:ext>
            </p:extLst>
          </p:nvPr>
        </p:nvGraphicFramePr>
        <p:xfrm>
          <a:off x="546100" y="5813425"/>
          <a:ext cx="5702300" cy="200025"/>
        </p:xfrm>
        <a:graphic>
          <a:graphicData uri="http://schemas.openxmlformats.org/presentationml/2006/ole">
            <mc:AlternateContent xmlns:mc="http://schemas.openxmlformats.org/markup-compatibility/2006">
              <mc:Choice xmlns:v="urn:schemas-microsoft-com:vml" Requires="v">
                <p:oleObj name="Worksheet" r:id="rId10" imgW="6105485" imgH="200179" progId="Excel.Sheet.12">
                  <p:link/>
                </p:oleObj>
              </mc:Choice>
              <mc:Fallback>
                <p:oleObj name="Worksheet" r:id="rId10" imgW="6105485" imgH="200179" progId="Excel.Sheet.12">
                  <p:link/>
                  <p:pic>
                    <p:nvPicPr>
                      <p:cNvPr id="0" name=""/>
                      <p:cNvPicPr/>
                      <p:nvPr/>
                    </p:nvPicPr>
                    <p:blipFill>
                      <a:blip r:embed="rId11"/>
                      <a:stretch>
                        <a:fillRect/>
                      </a:stretch>
                    </p:blipFill>
                    <p:spPr>
                      <a:xfrm>
                        <a:off x="546100" y="5813425"/>
                        <a:ext cx="5702300" cy="200025"/>
                      </a:xfrm>
                      <a:prstGeom prst="rect">
                        <a:avLst/>
                      </a:prstGeom>
                    </p:spPr>
                  </p:pic>
                </p:oleObj>
              </mc:Fallback>
            </mc:AlternateContent>
          </a:graphicData>
        </a:graphic>
      </p:graphicFrame>
    </p:spTree>
    <p:extLst>
      <p:ext uri="{BB962C8B-B14F-4D97-AF65-F5344CB8AC3E}">
        <p14:creationId xmlns:p14="http://schemas.microsoft.com/office/powerpoint/2010/main" val="2760108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uadroTexto 34"/>
          <p:cNvSpPr txBox="1"/>
          <p:nvPr/>
        </p:nvSpPr>
        <p:spPr>
          <a:xfrm>
            <a:off x="4110153" y="891897"/>
            <a:ext cx="2368679" cy="384721"/>
          </a:xfrm>
          <a:prstGeom prst="rect">
            <a:avLst/>
          </a:prstGeom>
          <a:solidFill>
            <a:schemeClr val="accent1">
              <a:lumMod val="20000"/>
              <a:lumOff val="80000"/>
              <a:alpha val="80000"/>
            </a:schemeClr>
          </a:solidFill>
        </p:spPr>
        <p:txBody>
          <a:bodyPr wrap="square" tIns="0" bIns="0" rtlCol="0">
            <a:spAutoFit/>
          </a:bodyPr>
          <a:lstStyle/>
          <a:p>
            <a:pPr algn="ctr"/>
            <a:r>
              <a:rPr lang="es-ES" sz="1400" dirty="0">
                <a:solidFill>
                  <a:schemeClr val="tx1">
                    <a:lumMod val="75000"/>
                    <a:lumOff val="25000"/>
                  </a:schemeClr>
                </a:solidFill>
                <a:latin typeface="Candara" panose="020E0502030303020204" pitchFamily="34" charset="0"/>
              </a:rPr>
              <a:t>Febrero</a:t>
            </a:r>
          </a:p>
          <a:p>
            <a:pPr algn="ctr"/>
            <a:r>
              <a:rPr lang="es-ES" sz="1100" dirty="0">
                <a:solidFill>
                  <a:schemeClr val="tx1">
                    <a:lumMod val="75000"/>
                    <a:lumOff val="25000"/>
                  </a:schemeClr>
                </a:solidFill>
                <a:latin typeface="Candara" panose="020E0502030303020204" pitchFamily="34" charset="0"/>
              </a:rPr>
              <a:t>Millones de US$</a:t>
            </a:r>
          </a:p>
        </p:txBody>
      </p:sp>
      <p:sp>
        <p:nvSpPr>
          <p:cNvPr id="2" name="Título 1"/>
          <p:cNvSpPr>
            <a:spLocks noGrp="1"/>
          </p:cNvSpPr>
          <p:nvPr>
            <p:ph type="title"/>
          </p:nvPr>
        </p:nvSpPr>
        <p:spPr>
          <a:xfrm>
            <a:off x="702527" y="94413"/>
            <a:ext cx="10515600" cy="490284"/>
          </a:xfrm>
        </p:spPr>
        <p:txBody>
          <a:bodyPr>
            <a:normAutofit fontScale="90000"/>
          </a:bodyPr>
          <a:lstStyle/>
          <a:p>
            <a:pPr algn="ctr"/>
            <a:r>
              <a:rPr lang="es-ES" dirty="0"/>
              <a:t>Principales destinos de vinos sobre US$50/caja</a:t>
            </a:r>
          </a:p>
        </p:txBody>
      </p:sp>
      <p:sp>
        <p:nvSpPr>
          <p:cNvPr id="31" name="CuadroTexto 30"/>
          <p:cNvSpPr txBox="1"/>
          <p:nvPr/>
        </p:nvSpPr>
        <p:spPr>
          <a:xfrm>
            <a:off x="4216149" y="6163052"/>
            <a:ext cx="3357728" cy="246221"/>
          </a:xfrm>
          <a:prstGeom prst="rect">
            <a:avLst/>
          </a:prstGeom>
          <a:noFill/>
        </p:spPr>
        <p:txBody>
          <a:bodyPr wrap="square" rtlCol="0">
            <a:spAutoFit/>
          </a:bodyPr>
          <a:lstStyle/>
          <a:p>
            <a:r>
              <a:rPr lang="es-ES" sz="1000" dirty="0">
                <a:latin typeface="Candara" panose="020E0502030303020204" pitchFamily="34" charset="0"/>
              </a:rPr>
              <a:t>Fuente: Elaboración propia a partir de </a:t>
            </a:r>
            <a:r>
              <a:rPr lang="es-ES" sz="1000" dirty="0" err="1">
                <a:latin typeface="Candara" panose="020E0502030303020204" pitchFamily="34" charset="0"/>
              </a:rPr>
              <a:t>Intelvid</a:t>
            </a:r>
            <a:r>
              <a:rPr lang="es-ES" sz="1000" dirty="0">
                <a:latin typeface="Candara" panose="020E0502030303020204" pitchFamily="34" charset="0"/>
              </a:rPr>
              <a:t>.</a:t>
            </a:r>
          </a:p>
        </p:txBody>
      </p:sp>
      <p:sp>
        <p:nvSpPr>
          <p:cNvPr id="28" name="CuadroTexto 27"/>
          <p:cNvSpPr txBox="1"/>
          <p:nvPr/>
        </p:nvSpPr>
        <p:spPr>
          <a:xfrm>
            <a:off x="4115074" y="4249550"/>
            <a:ext cx="2363758" cy="384721"/>
          </a:xfrm>
          <a:prstGeom prst="rect">
            <a:avLst/>
          </a:prstGeom>
          <a:solidFill>
            <a:schemeClr val="accent1">
              <a:lumMod val="20000"/>
              <a:lumOff val="80000"/>
              <a:alpha val="80000"/>
            </a:schemeClr>
          </a:solidFill>
        </p:spPr>
        <p:txBody>
          <a:bodyPr wrap="square" tIns="0" bIns="0" rtlCol="0">
            <a:spAutoFit/>
          </a:bodyPr>
          <a:lstStyle/>
          <a:p>
            <a:pPr algn="ctr"/>
            <a:r>
              <a:rPr lang="es-ES" sz="1400" dirty="0">
                <a:solidFill>
                  <a:schemeClr val="tx1">
                    <a:lumMod val="75000"/>
                    <a:lumOff val="25000"/>
                  </a:schemeClr>
                </a:solidFill>
                <a:latin typeface="Candara" panose="020E0502030303020204" pitchFamily="34" charset="0"/>
              </a:rPr>
              <a:t>12 meses</a:t>
            </a:r>
          </a:p>
          <a:p>
            <a:pPr algn="ctr"/>
            <a:r>
              <a:rPr lang="es-ES" sz="1100" dirty="0">
                <a:solidFill>
                  <a:schemeClr val="tx1">
                    <a:lumMod val="75000"/>
                    <a:lumOff val="25000"/>
                  </a:schemeClr>
                </a:solidFill>
                <a:latin typeface="Candara" panose="020E0502030303020204" pitchFamily="34" charset="0"/>
              </a:rPr>
              <a:t>Millones de US$</a:t>
            </a:r>
          </a:p>
        </p:txBody>
      </p:sp>
      <p:cxnSp>
        <p:nvCxnSpPr>
          <p:cNvPr id="29" name="Conector recto 28"/>
          <p:cNvCxnSpPr>
            <a:cxnSpLocks/>
          </p:cNvCxnSpPr>
          <p:nvPr/>
        </p:nvCxnSpPr>
        <p:spPr>
          <a:xfrm>
            <a:off x="1803334" y="4249550"/>
            <a:ext cx="4663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ector recto 25"/>
          <p:cNvCxnSpPr>
            <a:cxnSpLocks/>
          </p:cNvCxnSpPr>
          <p:nvPr/>
        </p:nvCxnSpPr>
        <p:spPr>
          <a:xfrm>
            <a:off x="1784296" y="2559771"/>
            <a:ext cx="4663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CuadroTexto 26"/>
          <p:cNvSpPr txBox="1"/>
          <p:nvPr/>
        </p:nvSpPr>
        <p:spPr>
          <a:xfrm>
            <a:off x="4133288" y="2566785"/>
            <a:ext cx="2363758" cy="384721"/>
          </a:xfrm>
          <a:prstGeom prst="rect">
            <a:avLst/>
          </a:prstGeom>
          <a:solidFill>
            <a:schemeClr val="accent1">
              <a:lumMod val="20000"/>
              <a:lumOff val="80000"/>
              <a:alpha val="80000"/>
            </a:schemeClr>
          </a:solidFill>
        </p:spPr>
        <p:txBody>
          <a:bodyPr wrap="square" tIns="0" bIns="0" rtlCol="0">
            <a:spAutoFit/>
          </a:bodyPr>
          <a:lstStyle/>
          <a:p>
            <a:pPr algn="ctr"/>
            <a:r>
              <a:rPr lang="es-ES" sz="1400" dirty="0">
                <a:solidFill>
                  <a:schemeClr val="tx1">
                    <a:lumMod val="75000"/>
                    <a:lumOff val="25000"/>
                  </a:schemeClr>
                </a:solidFill>
                <a:latin typeface="Candara" panose="020E0502030303020204" pitchFamily="34" charset="0"/>
              </a:rPr>
              <a:t>Acumulado Año</a:t>
            </a:r>
          </a:p>
          <a:p>
            <a:pPr algn="ctr"/>
            <a:r>
              <a:rPr lang="es-ES" sz="1100" dirty="0">
                <a:solidFill>
                  <a:schemeClr val="tx1">
                    <a:lumMod val="75000"/>
                    <a:lumOff val="25000"/>
                  </a:schemeClr>
                </a:solidFill>
                <a:latin typeface="Candara" panose="020E0502030303020204" pitchFamily="34" charset="0"/>
              </a:rPr>
              <a:t>Millones de US$</a:t>
            </a:r>
          </a:p>
        </p:txBody>
      </p:sp>
      <p:sp>
        <p:nvSpPr>
          <p:cNvPr id="33" name="CuadroTexto 32"/>
          <p:cNvSpPr txBox="1"/>
          <p:nvPr/>
        </p:nvSpPr>
        <p:spPr>
          <a:xfrm>
            <a:off x="7015141" y="741908"/>
            <a:ext cx="4836200" cy="5869299"/>
          </a:xfrm>
          <a:prstGeom prst="rect">
            <a:avLst/>
          </a:prstGeom>
          <a:noFill/>
        </p:spPr>
        <p:txBody>
          <a:bodyPr wrap="square" rtlCol="0">
            <a:spAutoFit/>
          </a:bodyPr>
          <a:lstStyle/>
          <a:p>
            <a:pPr marL="177800" indent="-88900" algn="just">
              <a:lnSpc>
                <a:spcPct val="90000"/>
              </a:lnSpc>
              <a:spcAft>
                <a:spcPts val="600"/>
              </a:spcAft>
              <a:buFont typeface="Arial" panose="020B0604020202020204" pitchFamily="34" charset="0"/>
              <a:buChar char="•"/>
            </a:pPr>
            <a:r>
              <a:rPr lang="es-ES" sz="1400" b="1" dirty="0">
                <a:latin typeface="Candara" panose="020E0502030303020204" pitchFamily="34" charset="0"/>
              </a:rPr>
              <a:t>Este mes, los envíos de vinos por sobre US$50/caja disminuyeron un -46% en volumen y un -48% en valor en comparación con febrero 2024</a:t>
            </a:r>
            <a:r>
              <a:rPr lang="es-ES" sz="1400" dirty="0">
                <a:latin typeface="Candara" panose="020E0502030303020204" pitchFamily="34" charset="0"/>
              </a:rPr>
              <a:t>. Casi todos los mercados que compran estos vinos de mayor valor registraron caídas y varios de ellos en porcentajes importantes. La excepción fue Tailandia que anotó un alza de 46% en volumen y 97% en valor. </a:t>
            </a:r>
            <a:endParaRPr lang="es-ES" sz="1400" b="1" dirty="0">
              <a:latin typeface="Candara" panose="020E0502030303020204" pitchFamily="34" charset="0"/>
            </a:endParaRPr>
          </a:p>
          <a:p>
            <a:pPr marL="177800" indent="-88900" algn="just">
              <a:lnSpc>
                <a:spcPct val="90000"/>
              </a:lnSpc>
              <a:spcAft>
                <a:spcPts val="600"/>
              </a:spcAft>
              <a:buFont typeface="Arial" panose="020B0604020202020204" pitchFamily="34" charset="0"/>
              <a:buChar char="•"/>
            </a:pPr>
            <a:r>
              <a:rPr lang="es-ES" sz="1400" b="1" dirty="0">
                <a:latin typeface="Candara" panose="020E0502030303020204" pitchFamily="34" charset="0"/>
              </a:rPr>
              <a:t>En el acumulado año, las exportaciones de vino por sobre US$50/caja han disminuido un -28% en volumen y un -25% en valor </a:t>
            </a:r>
            <a:r>
              <a:rPr lang="es-ES" sz="1400" dirty="0">
                <a:latin typeface="Candara" panose="020E0502030303020204" pitchFamily="34" charset="0"/>
              </a:rPr>
              <a:t>en comparación a los mismos meses de 2024. Lidera Estados Unidos, que si bien presenta aumento en el valor de sus compras (11%), cae en volumen un -18%. Le sigue Brasil que baja un -27% en volumen y un -4% en valor. China, Canadá, Holanda y Reino Unido también disminuyen y en porcentajes importantes en este comparado. En cambio, Corea del Sur y Tailandia destacan por el incremento en las compras de estos vinos de mayor valor.</a:t>
            </a:r>
          </a:p>
          <a:p>
            <a:pPr marL="177800" indent="-88900" algn="just">
              <a:lnSpc>
                <a:spcPct val="90000"/>
              </a:lnSpc>
              <a:spcAft>
                <a:spcPts val="600"/>
              </a:spcAft>
              <a:buFont typeface="Arial" panose="020B0604020202020204" pitchFamily="34" charset="0"/>
              <a:buChar char="•"/>
            </a:pPr>
            <a:r>
              <a:rPr lang="es-ES" sz="1400" b="1" dirty="0">
                <a:latin typeface="Candara" panose="020E0502030303020204" pitchFamily="34" charset="0"/>
              </a:rPr>
              <a:t>En doce meses, se han enviado al exterior 2,6 millones de cajas de vino por sobre US$50/caja por un valor de 256 millones de dólares</a:t>
            </a:r>
            <a:r>
              <a:rPr lang="es-ES" sz="1400" dirty="0">
                <a:latin typeface="Candara" panose="020E0502030303020204" pitchFamily="34" charset="0"/>
              </a:rPr>
              <a:t>, lo que representa una disminución de -7,7% en volumen y de -11% en valor en comparación al mismo ciclo anterior. China se mantiene como principal destino para estos vinos, pero anota una baja de -22% en volumen y -31% en valor en este lapso. Le sigue Brasil que, por el contrario, aumenta un 8,4% en volumen y 20% en valor en este análisis. Cabe señalar que las exportaciones de vinos por sobre US$50/caja representan el 5,5% del volumen de vino embotellado al exterior y el 20% de su valor.</a:t>
            </a:r>
          </a:p>
        </p:txBody>
      </p:sp>
      <p:graphicFrame>
        <p:nvGraphicFramePr>
          <p:cNvPr id="3" name="Gráfico 2">
            <a:extLst>
              <a:ext uri="{FF2B5EF4-FFF2-40B4-BE49-F238E27FC236}">
                <a16:creationId xmlns:a16="http://schemas.microsoft.com/office/drawing/2014/main" id="{13DE3A46-FCC3-4D26-82EF-EC766D8F7837}"/>
              </a:ext>
            </a:extLst>
          </p:cNvPr>
          <p:cNvGraphicFramePr>
            <a:graphicFrameLocks/>
          </p:cNvGraphicFramePr>
          <p:nvPr>
            <p:extLst>
              <p:ext uri="{D42A27DB-BD31-4B8C-83A1-F6EECF244321}">
                <p14:modId xmlns:p14="http://schemas.microsoft.com/office/powerpoint/2010/main" val="126045030"/>
              </p:ext>
            </p:extLst>
          </p:nvPr>
        </p:nvGraphicFramePr>
        <p:xfrm>
          <a:off x="596462" y="529503"/>
          <a:ext cx="6210300" cy="19748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Objeto 3">
            <a:extLst>
              <a:ext uri="{FF2B5EF4-FFF2-40B4-BE49-F238E27FC236}">
                <a16:creationId xmlns:a16="http://schemas.microsoft.com/office/drawing/2014/main" id="{88B6ABC5-64B2-3864-6A33-816C2502B00C}"/>
              </a:ext>
            </a:extLst>
          </p:cNvPr>
          <p:cNvGraphicFramePr>
            <a:graphicFrameLocks noChangeAspect="1"/>
          </p:cNvGraphicFramePr>
          <p:nvPr>
            <p:extLst>
              <p:ext uri="{D42A27DB-BD31-4B8C-83A1-F6EECF244321}">
                <p14:modId xmlns:p14="http://schemas.microsoft.com/office/powerpoint/2010/main" val="3606194012"/>
              </p:ext>
            </p:extLst>
          </p:nvPr>
        </p:nvGraphicFramePr>
        <p:xfrm>
          <a:off x="701675" y="2253004"/>
          <a:ext cx="5964238" cy="193225"/>
        </p:xfrm>
        <a:graphic>
          <a:graphicData uri="http://schemas.openxmlformats.org/presentationml/2006/ole">
            <mc:AlternateContent xmlns:mc="http://schemas.openxmlformats.org/markup-compatibility/2006">
              <mc:Choice xmlns:v="urn:schemas-microsoft-com:vml" Requires="v">
                <p:oleObj name="Worksheet" r:id="rId4" imgW="6200916" imgH="200179" progId="Excel.Sheet.12">
                  <p:link/>
                </p:oleObj>
              </mc:Choice>
              <mc:Fallback>
                <p:oleObj name="Worksheet" r:id="rId4" imgW="6200916" imgH="200179" progId="Excel.Sheet.12">
                  <p:link/>
                  <p:pic>
                    <p:nvPicPr>
                      <p:cNvPr id="0" name=""/>
                      <p:cNvPicPr/>
                      <p:nvPr/>
                    </p:nvPicPr>
                    <p:blipFill>
                      <a:blip r:embed="rId5"/>
                      <a:stretch>
                        <a:fillRect/>
                      </a:stretch>
                    </p:blipFill>
                    <p:spPr>
                      <a:xfrm>
                        <a:off x="701675" y="2253004"/>
                        <a:ext cx="5964238" cy="193225"/>
                      </a:xfrm>
                      <a:prstGeom prst="rect">
                        <a:avLst/>
                      </a:prstGeom>
                    </p:spPr>
                  </p:pic>
                </p:oleObj>
              </mc:Fallback>
            </mc:AlternateContent>
          </a:graphicData>
        </a:graphic>
      </p:graphicFrame>
      <p:graphicFrame>
        <p:nvGraphicFramePr>
          <p:cNvPr id="7" name="Gráfico 6">
            <a:extLst>
              <a:ext uri="{FF2B5EF4-FFF2-40B4-BE49-F238E27FC236}">
                <a16:creationId xmlns:a16="http://schemas.microsoft.com/office/drawing/2014/main" id="{DE1D386C-2F63-43B7-AA9B-551CCEF07AB8}"/>
              </a:ext>
            </a:extLst>
          </p:cNvPr>
          <p:cNvGraphicFramePr>
            <a:graphicFrameLocks/>
          </p:cNvGraphicFramePr>
          <p:nvPr>
            <p:extLst>
              <p:ext uri="{D42A27DB-BD31-4B8C-83A1-F6EECF244321}">
                <p14:modId xmlns:p14="http://schemas.microsoft.com/office/powerpoint/2010/main" val="2661894351"/>
              </p:ext>
            </p:extLst>
          </p:nvPr>
        </p:nvGraphicFramePr>
        <p:xfrm>
          <a:off x="573622" y="2445596"/>
          <a:ext cx="6115050" cy="180340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Objeto 8">
            <a:extLst>
              <a:ext uri="{FF2B5EF4-FFF2-40B4-BE49-F238E27FC236}">
                <a16:creationId xmlns:a16="http://schemas.microsoft.com/office/drawing/2014/main" id="{B158837E-94AA-223A-9278-965AEA88212E}"/>
              </a:ext>
            </a:extLst>
          </p:cNvPr>
          <p:cNvGraphicFramePr>
            <a:graphicFrameLocks noChangeAspect="1"/>
          </p:cNvGraphicFramePr>
          <p:nvPr>
            <p:extLst>
              <p:ext uri="{D42A27DB-BD31-4B8C-83A1-F6EECF244321}">
                <p14:modId xmlns:p14="http://schemas.microsoft.com/office/powerpoint/2010/main" val="1626711763"/>
              </p:ext>
            </p:extLst>
          </p:nvPr>
        </p:nvGraphicFramePr>
        <p:xfrm>
          <a:off x="718213" y="4030833"/>
          <a:ext cx="5858078" cy="188970"/>
        </p:xfrm>
        <a:graphic>
          <a:graphicData uri="http://schemas.openxmlformats.org/presentationml/2006/ole">
            <mc:AlternateContent xmlns:mc="http://schemas.openxmlformats.org/markup-compatibility/2006">
              <mc:Choice xmlns:v="urn:schemas-microsoft-com:vml" Requires="v">
                <p:oleObj name="Worksheet" r:id="rId7" imgW="6200916" imgH="200179" progId="Excel.Sheet.12">
                  <p:link/>
                </p:oleObj>
              </mc:Choice>
              <mc:Fallback>
                <p:oleObj name="Worksheet" r:id="rId7" imgW="6200916" imgH="200179" progId="Excel.Sheet.12">
                  <p:link/>
                  <p:pic>
                    <p:nvPicPr>
                      <p:cNvPr id="0" name=""/>
                      <p:cNvPicPr/>
                      <p:nvPr/>
                    </p:nvPicPr>
                    <p:blipFill>
                      <a:blip r:embed="rId8"/>
                      <a:stretch>
                        <a:fillRect/>
                      </a:stretch>
                    </p:blipFill>
                    <p:spPr>
                      <a:xfrm>
                        <a:off x="718213" y="4030833"/>
                        <a:ext cx="5858078" cy="188970"/>
                      </a:xfrm>
                      <a:prstGeom prst="rect">
                        <a:avLst/>
                      </a:prstGeom>
                    </p:spPr>
                  </p:pic>
                </p:oleObj>
              </mc:Fallback>
            </mc:AlternateContent>
          </a:graphicData>
        </a:graphic>
      </p:graphicFrame>
      <p:graphicFrame>
        <p:nvGraphicFramePr>
          <p:cNvPr id="10" name="Gráfico 9">
            <a:extLst>
              <a:ext uri="{FF2B5EF4-FFF2-40B4-BE49-F238E27FC236}">
                <a16:creationId xmlns:a16="http://schemas.microsoft.com/office/drawing/2014/main" id="{C12C0EAC-B17C-4EBF-B0CC-EEDF4D95F916}"/>
              </a:ext>
            </a:extLst>
          </p:cNvPr>
          <p:cNvGraphicFramePr>
            <a:graphicFrameLocks/>
          </p:cNvGraphicFramePr>
          <p:nvPr>
            <p:extLst>
              <p:ext uri="{D42A27DB-BD31-4B8C-83A1-F6EECF244321}">
                <p14:modId xmlns:p14="http://schemas.microsoft.com/office/powerpoint/2010/main" val="1359512265"/>
              </p:ext>
            </p:extLst>
          </p:nvPr>
        </p:nvGraphicFramePr>
        <p:xfrm>
          <a:off x="569046" y="4342374"/>
          <a:ext cx="6124575" cy="1793876"/>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1" name="Objeto 10">
            <a:extLst>
              <a:ext uri="{FF2B5EF4-FFF2-40B4-BE49-F238E27FC236}">
                <a16:creationId xmlns:a16="http://schemas.microsoft.com/office/drawing/2014/main" id="{6F95AE74-6F60-7BF5-ABDA-E26766EC087D}"/>
              </a:ext>
            </a:extLst>
          </p:cNvPr>
          <p:cNvGraphicFramePr>
            <a:graphicFrameLocks noChangeAspect="1"/>
          </p:cNvGraphicFramePr>
          <p:nvPr>
            <p:extLst>
              <p:ext uri="{D42A27DB-BD31-4B8C-83A1-F6EECF244321}">
                <p14:modId xmlns:p14="http://schemas.microsoft.com/office/powerpoint/2010/main" val="2902824722"/>
              </p:ext>
            </p:extLst>
          </p:nvPr>
        </p:nvGraphicFramePr>
        <p:xfrm>
          <a:off x="701212" y="5915047"/>
          <a:ext cx="5875079" cy="189519"/>
        </p:xfrm>
        <a:graphic>
          <a:graphicData uri="http://schemas.openxmlformats.org/presentationml/2006/ole">
            <mc:AlternateContent xmlns:mc="http://schemas.openxmlformats.org/markup-compatibility/2006">
              <mc:Choice xmlns:v="urn:schemas-microsoft-com:vml" Requires="v">
                <p:oleObj name="Worksheet" r:id="rId10" imgW="6200916" imgH="200179" progId="Excel.Sheet.12">
                  <p:link/>
                </p:oleObj>
              </mc:Choice>
              <mc:Fallback>
                <p:oleObj name="Worksheet" r:id="rId10" imgW="6200916" imgH="200179" progId="Excel.Sheet.12">
                  <p:link/>
                  <p:pic>
                    <p:nvPicPr>
                      <p:cNvPr id="0" name=""/>
                      <p:cNvPicPr/>
                      <p:nvPr/>
                    </p:nvPicPr>
                    <p:blipFill>
                      <a:blip r:embed="rId11"/>
                      <a:stretch>
                        <a:fillRect/>
                      </a:stretch>
                    </p:blipFill>
                    <p:spPr>
                      <a:xfrm>
                        <a:off x="701212" y="5915047"/>
                        <a:ext cx="5875079" cy="189519"/>
                      </a:xfrm>
                      <a:prstGeom prst="rect">
                        <a:avLst/>
                      </a:prstGeom>
                    </p:spPr>
                  </p:pic>
                </p:oleObj>
              </mc:Fallback>
            </mc:AlternateContent>
          </a:graphicData>
        </a:graphic>
      </p:graphicFrame>
    </p:spTree>
    <p:extLst>
      <p:ext uri="{BB962C8B-B14F-4D97-AF65-F5344CB8AC3E}">
        <p14:creationId xmlns:p14="http://schemas.microsoft.com/office/powerpoint/2010/main" val="3898068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0"/>
            <a:ext cx="10515600" cy="991936"/>
          </a:xfrm>
        </p:spPr>
        <p:txBody>
          <a:bodyPr/>
          <a:lstStyle/>
          <a:p>
            <a:pPr algn="ctr"/>
            <a:r>
              <a:rPr lang="es-ES" dirty="0"/>
              <a:t>Tipo de Cambio </a:t>
            </a:r>
            <a:r>
              <a:rPr lang="es-ES" sz="2000" dirty="0"/>
              <a:t>Principales mercados respecto al peso chileno</a:t>
            </a:r>
            <a:endParaRPr lang="es-ES" dirty="0"/>
          </a:p>
        </p:txBody>
      </p:sp>
      <p:sp>
        <p:nvSpPr>
          <p:cNvPr id="6" name="CuadroTexto 5"/>
          <p:cNvSpPr txBox="1"/>
          <p:nvPr/>
        </p:nvSpPr>
        <p:spPr>
          <a:xfrm>
            <a:off x="407795" y="6085262"/>
            <a:ext cx="4323550" cy="261610"/>
          </a:xfrm>
          <a:prstGeom prst="rect">
            <a:avLst/>
          </a:prstGeom>
          <a:noFill/>
        </p:spPr>
        <p:txBody>
          <a:bodyPr wrap="square" rtlCol="0">
            <a:spAutoFit/>
          </a:bodyPr>
          <a:lstStyle/>
          <a:p>
            <a:r>
              <a:rPr lang="es-ES" sz="1100" dirty="0">
                <a:latin typeface="Candara" panose="020E0502030303020204" pitchFamily="34" charset="0"/>
              </a:rPr>
              <a:t>Fuente: Elaboración propia a partir de información del Banco Central.</a:t>
            </a:r>
          </a:p>
        </p:txBody>
      </p:sp>
      <p:sp>
        <p:nvSpPr>
          <p:cNvPr id="4" name="CuadroTexto 3">
            <a:extLst>
              <a:ext uri="{FF2B5EF4-FFF2-40B4-BE49-F238E27FC236}">
                <a16:creationId xmlns:a16="http://schemas.microsoft.com/office/drawing/2014/main" id="{85A161B8-2C9D-4778-A661-D5D1C8632D2E}"/>
              </a:ext>
            </a:extLst>
          </p:cNvPr>
          <p:cNvSpPr txBox="1"/>
          <p:nvPr/>
        </p:nvSpPr>
        <p:spPr>
          <a:xfrm>
            <a:off x="551330" y="3329158"/>
            <a:ext cx="5112225" cy="307777"/>
          </a:xfrm>
          <a:prstGeom prst="rect">
            <a:avLst/>
          </a:prstGeom>
          <a:noFill/>
        </p:spPr>
        <p:txBody>
          <a:bodyPr wrap="square" rtlCol="0">
            <a:spAutoFit/>
          </a:bodyPr>
          <a:lstStyle/>
          <a:p>
            <a:r>
              <a:rPr lang="es-ES" sz="1400" b="1" dirty="0">
                <a:solidFill>
                  <a:schemeClr val="accent1">
                    <a:lumMod val="75000"/>
                  </a:schemeClr>
                </a:solidFill>
                <a:latin typeface="Candara" panose="020E0502030303020204" pitchFamily="34" charset="0"/>
              </a:rPr>
              <a:t>Tipo de Cambio con principales Mercados ($/moneda)</a:t>
            </a:r>
          </a:p>
        </p:txBody>
      </p:sp>
      <p:sp>
        <p:nvSpPr>
          <p:cNvPr id="10" name="CuadroTexto 9"/>
          <p:cNvSpPr txBox="1"/>
          <p:nvPr/>
        </p:nvSpPr>
        <p:spPr>
          <a:xfrm>
            <a:off x="7333127" y="878301"/>
            <a:ext cx="4020673" cy="5101397"/>
          </a:xfrm>
          <a:prstGeom prst="rect">
            <a:avLst/>
          </a:prstGeom>
          <a:noFill/>
        </p:spPr>
        <p:txBody>
          <a:bodyPr wrap="square" rtlCol="0">
            <a:spAutoFit/>
          </a:bodyPr>
          <a:lstStyle/>
          <a:p>
            <a:pPr algn="just">
              <a:lnSpc>
                <a:spcPct val="90000"/>
              </a:lnSpc>
              <a:spcAft>
                <a:spcPts val="600"/>
              </a:spcAft>
            </a:pPr>
            <a:r>
              <a:rPr lang="es-MX" sz="1500" dirty="0">
                <a:latin typeface="Candara" panose="020E0502030303020204" pitchFamily="34" charset="0"/>
              </a:rPr>
              <a:t>En el mes de febrero se registró un debilitamiento global del dólar producto, entre otros, de anuncios sobre incrementos arancelarios, que afectaron las perspectivas de crecimiento de EE.UU. y aumentaron las estimaciones de inflación. Con ello, el valor del dólar en nuestro país bajo un -4,4% respecto del mes anterior, mientras que la UF aumentó un 4,75% en la misma comparación. Así, la </a:t>
            </a:r>
            <a:r>
              <a:rPr lang="es-MX" sz="1500" u="sng" dirty="0">
                <a:latin typeface="Candara" panose="020E0502030303020204" pitchFamily="34" charset="0"/>
              </a:rPr>
              <a:t>relación UF/dólar</a:t>
            </a:r>
            <a:r>
              <a:rPr lang="es-MX" sz="1500" dirty="0">
                <a:latin typeface="Candara" panose="020E0502030303020204" pitchFamily="34" charset="0"/>
              </a:rPr>
              <a:t> aumentó en febrero, pero de igual modo continúa bajo lo registrado en 2024. </a:t>
            </a:r>
          </a:p>
          <a:p>
            <a:pPr algn="just">
              <a:lnSpc>
                <a:spcPct val="90000"/>
              </a:lnSpc>
              <a:spcAft>
                <a:spcPts val="600"/>
              </a:spcAft>
            </a:pPr>
            <a:endParaRPr lang="es-MX" sz="1500" dirty="0">
              <a:latin typeface="Candara" panose="020E0502030303020204" pitchFamily="34" charset="0"/>
            </a:endParaRPr>
          </a:p>
          <a:p>
            <a:pPr algn="just">
              <a:lnSpc>
                <a:spcPct val="90000"/>
              </a:lnSpc>
              <a:spcAft>
                <a:spcPts val="600"/>
              </a:spcAft>
            </a:pPr>
            <a:endParaRPr lang="es-MX" sz="1500" dirty="0">
              <a:latin typeface="Candara" panose="020E0502030303020204" pitchFamily="34" charset="0"/>
            </a:endParaRPr>
          </a:p>
          <a:p>
            <a:pPr algn="just">
              <a:lnSpc>
                <a:spcPct val="90000"/>
              </a:lnSpc>
              <a:spcAft>
                <a:spcPts val="600"/>
              </a:spcAft>
            </a:pPr>
            <a:r>
              <a:rPr lang="es-MX" sz="1500" dirty="0">
                <a:latin typeface="Candara" panose="020E0502030303020204" pitchFamily="34" charset="0"/>
              </a:rPr>
              <a:t>El retroceso del valor del dólar respecto del mes anterior estuvo influenciado por la baja global de la divisa norteamericana, pero también por el alza del precio del cobre y los cambios en las perspectivas de política monetaria local e internacional. Así, el </a:t>
            </a:r>
            <a:r>
              <a:rPr lang="es-MX" sz="1500" u="sng" dirty="0">
                <a:latin typeface="Candara" panose="020E0502030303020204" pitchFamily="34" charset="0"/>
              </a:rPr>
              <a:t>Tipo de Cambio Nominal</a:t>
            </a:r>
            <a:r>
              <a:rPr lang="es-MX" sz="1500" dirty="0">
                <a:latin typeface="Candara" panose="020E0502030303020204" pitchFamily="34" charset="0"/>
              </a:rPr>
              <a:t> de la mayor parte de las monedas que componen nuestra canasta exportadora de vino, mostraron una variación negativa respecto del mes de enero.</a:t>
            </a:r>
          </a:p>
        </p:txBody>
      </p:sp>
      <p:graphicFrame>
        <p:nvGraphicFramePr>
          <p:cNvPr id="3" name="Gráfico 2">
            <a:extLst>
              <a:ext uri="{FF2B5EF4-FFF2-40B4-BE49-F238E27FC236}">
                <a16:creationId xmlns:a16="http://schemas.microsoft.com/office/drawing/2014/main" id="{09E265EF-4682-4551-A4F3-B09F866343FA}"/>
              </a:ext>
            </a:extLst>
          </p:cNvPr>
          <p:cNvGraphicFramePr>
            <a:graphicFrameLocks/>
          </p:cNvGraphicFramePr>
          <p:nvPr>
            <p:extLst>
              <p:ext uri="{D42A27DB-BD31-4B8C-83A1-F6EECF244321}">
                <p14:modId xmlns:p14="http://schemas.microsoft.com/office/powerpoint/2010/main" val="2661496832"/>
              </p:ext>
            </p:extLst>
          </p:nvPr>
        </p:nvGraphicFramePr>
        <p:xfrm>
          <a:off x="703841" y="764882"/>
          <a:ext cx="5502995" cy="23884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áfico 7">
            <a:extLst>
              <a:ext uri="{FF2B5EF4-FFF2-40B4-BE49-F238E27FC236}">
                <a16:creationId xmlns:a16="http://schemas.microsoft.com/office/drawing/2014/main" id="{E76F6A72-2D77-4201-A53B-AC152515FFBF}"/>
              </a:ext>
            </a:extLst>
          </p:cNvPr>
          <p:cNvGraphicFramePr>
            <a:graphicFrameLocks/>
          </p:cNvGraphicFramePr>
          <p:nvPr>
            <p:extLst>
              <p:ext uri="{D42A27DB-BD31-4B8C-83A1-F6EECF244321}">
                <p14:modId xmlns:p14="http://schemas.microsoft.com/office/powerpoint/2010/main" val="1459040534"/>
              </p:ext>
            </p:extLst>
          </p:nvPr>
        </p:nvGraphicFramePr>
        <p:xfrm>
          <a:off x="277091" y="3720400"/>
          <a:ext cx="6595196" cy="225461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40413134"/>
      </p:ext>
    </p:extLst>
  </p:cSld>
  <p:clrMapOvr>
    <a:masterClrMapping/>
  </p:clrMapOvr>
</p:sld>
</file>

<file path=ppt/theme/theme1.xml><?xml version="1.0" encoding="utf-8"?>
<a:theme xmlns:a="http://schemas.openxmlformats.org/drawingml/2006/main" name="Tema prueba">
  <a:themeElements>
    <a:clrScheme name="Wines of Chile">
      <a:dk1>
        <a:srgbClr val="000000"/>
      </a:dk1>
      <a:lt1>
        <a:srgbClr val="FFFFFF"/>
      </a:lt1>
      <a:dk2>
        <a:srgbClr val="44546A"/>
      </a:dk2>
      <a:lt2>
        <a:srgbClr val="E7E6E6"/>
      </a:lt2>
      <a:accent1>
        <a:srgbClr val="26FFAB"/>
      </a:accent1>
      <a:accent2>
        <a:srgbClr val="682BF5"/>
      </a:accent2>
      <a:accent3>
        <a:srgbClr val="1F005C"/>
      </a:accent3>
      <a:accent4>
        <a:srgbClr val="CAFF69"/>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 prueba" id="{064C3960-181C-44A3-ACD0-0C099A7DAA0A}" vid="{14887939-9CDC-4F70-8629-9B6EEF107885}"/>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 prueba</Template>
  <TotalTime>68537</TotalTime>
  <Words>2769</Words>
  <Application>Microsoft Office PowerPoint</Application>
  <PresentationFormat>Panorámica</PresentationFormat>
  <Paragraphs>126</Paragraphs>
  <Slides>11</Slides>
  <Notes>10</Notes>
  <HiddenSlides>0</HiddenSlides>
  <MMClips>0</MMClips>
  <ScaleCrop>false</ScaleCrop>
  <HeadingPairs>
    <vt:vector size="8" baseType="variant">
      <vt:variant>
        <vt:lpstr>Fuentes usadas</vt:lpstr>
      </vt:variant>
      <vt:variant>
        <vt:i4>8</vt:i4>
      </vt:variant>
      <vt:variant>
        <vt:lpstr>Tema</vt:lpstr>
      </vt:variant>
      <vt:variant>
        <vt:i4>2</vt:i4>
      </vt:variant>
      <vt:variant>
        <vt:lpstr>Vínculos</vt:lpstr>
      </vt:variant>
      <vt:variant>
        <vt:i4>27</vt:i4>
      </vt:variant>
      <vt:variant>
        <vt:lpstr>Títulos de diapositiva</vt:lpstr>
      </vt:variant>
      <vt:variant>
        <vt:i4>11</vt:i4>
      </vt:variant>
    </vt:vector>
  </HeadingPairs>
  <TitlesOfParts>
    <vt:vector size="48" baseType="lpstr">
      <vt:lpstr>Arial</vt:lpstr>
      <vt:lpstr>Avenir Next</vt:lpstr>
      <vt:lpstr>Bodoni 72 Book</vt:lpstr>
      <vt:lpstr>Calibri</vt:lpstr>
      <vt:lpstr>Calibri Light</vt:lpstr>
      <vt:lpstr>Candara</vt:lpstr>
      <vt:lpstr>Empirica Head ExtraLight</vt:lpstr>
      <vt:lpstr>Gotham Medium</vt:lpstr>
      <vt:lpstr>Tema prueba</vt:lpstr>
      <vt:lpstr>1_Tema de Office</vt:lpstr>
      <vt:lpstr>C:\Users\Claudia\Documentos\Estadísticas\Exportaciones Intelvid\Archivos base\Exportaciones - Archivo Base.xlsx!Embotellado!F8C13</vt:lpstr>
      <vt:lpstr>C:\Users\Claudia\Documentos\Estadísticas\Exportaciones Intelvid\Archivos base\Exportaciones - Archivo Base.xlsx!Embotellado!F9C14</vt:lpstr>
      <vt:lpstr>C:\Users\Claudia\Documentos\Estadísticas\Exportaciones Intelvid\Archivos base\Exportaciones - Archivo Base.xlsx!Embotellado!F6C4</vt:lpstr>
      <vt:lpstr>C:\Users\Claudia\Documentos\Estadísticas\Exportaciones Intelvid\Archivos base\Exportaciones - Archivo Base.xlsx!Embotellado!F6C2</vt:lpstr>
      <vt:lpstr>C:\Users\Claudia\Documentos\Estadísticas\Exportaciones Intelvid\Archivos base\Exportaciones - Archivo Base.xlsx!Embotellado!F6C3</vt:lpstr>
      <vt:lpstr>C:\Users\Claudia\Documentos\Estadísticas\Exportaciones Intelvid\Archivos base\Exportaciones - Archivo Base.xlsx!Embotellado!F10C2</vt:lpstr>
      <vt:lpstr>C:\Users\Claudia\Documentos\Estadísticas\Exportaciones Intelvid\Archivos base\Exportaciones - Archivo Base.xlsx!Embotellado!F10C3</vt:lpstr>
      <vt:lpstr>C:\Users\Claudia\Documentos\Estadísticas\Exportaciones Intelvid\Archivos base\Exportaciones - Archivo Base.xlsx!Embotellado!F10C4</vt:lpstr>
      <vt:lpstr>C:\Users\Claudia\Documentos\Estadísticas\Exportaciones Intelvid\Archivos base\Exportaciones - Archivo Base.xlsx!Embotellado!F21C2</vt:lpstr>
      <vt:lpstr>C:\Users\Claudia\Documentos\Estadísticas\Exportaciones Intelvid\Archivos base\Exportaciones - Archivo Base.xlsx!Embotellado!F21C3</vt:lpstr>
      <vt:lpstr>C:\Users\Claudia\Documentos\Estadísticas\Exportaciones Intelvid\Archivos base\Exportaciones - Archivo Base.xlsx!Embotellado!F21C4</vt:lpstr>
      <vt:lpstr>C:\Users\Claudia\Documentos\Estadísticas\Exportaciones Intelvid\Archivos base\Exportaciones - Archivo Base.xlsx!Embotellado!F22C2</vt:lpstr>
      <vt:lpstr>C:\Users\Claudia\Documentos\Estadísticas\Exportaciones Intelvid\Archivos base\Exportaciones - Archivo Base.xlsx!Embotellado!F22C3</vt:lpstr>
      <vt:lpstr>C:\Users\Claudia\Documentos\Estadísticas\Exportaciones Intelvid\Archivos base\Exportaciones - Archivo Base.xlsx!Embotellado!F22C4</vt:lpstr>
      <vt:lpstr>C:\Users\Claudia\Documentos\Estadísticas\Exportaciones Intelvid\Archivos base\Exportaciones - Archivo Base.xlsx!Embotellado!F30C2</vt:lpstr>
      <vt:lpstr>C:\Users\Claudia\Documentos\Estadísticas\Exportaciones Intelvid\Archivos base\Exportaciones - Archivo Base.xlsx!Embotellado!F30C3</vt:lpstr>
      <vt:lpstr>C:\Users\Claudia\Documentos\Estadísticas\Exportaciones Intelvid\Archivos base\Exportaciones - Archivo Base.xlsx!Embotellado!F30C4</vt:lpstr>
      <vt:lpstr>C:\Users\Claudia\Documentos\Estadísticas\Exportaciones Intelvid\Archivos base\Exportaciones - Archivo Base.xlsx!Embotellado!F31C2</vt:lpstr>
      <vt:lpstr>C:\Users\Claudia\Documentos\Estadísticas\Exportaciones Intelvid\Archivos base\Exportaciones - Archivo Base.xlsx!Embotellado!F31C3</vt:lpstr>
      <vt:lpstr>C:\Users\Claudia\Documentos\Estadísticas\Exportaciones Intelvid\Archivos base\Exportaciones - Archivo Base.xlsx!Embotellado!F31C4</vt:lpstr>
      <vt:lpstr>C:\Users\Claudia\Documentos\Estadísticas\Exportaciones Intelvid\Archivos base\Exportaciones - Archivo Base.xlsx!Precio!F34C18:F34C27</vt:lpstr>
      <vt:lpstr>C:\Users\Claudia\Documentos\Estadísticas\Exportaciones Intelvid\Archivos base\Exportaciones - Archivo Base.xlsx!Destino!F16C12:F16C21</vt:lpstr>
      <vt:lpstr>C:\Users\Claudia\Documentos\Estadísticas\Exportaciones Intelvid\Archivos base\Exportaciones - Archivo Base.xlsx!Destino!F35C12:F35C21</vt:lpstr>
      <vt:lpstr>C:\Users\Claudia\Documentos\Estadísticas\Exportaciones Intelvid\Archivos base\Exportaciones - Archivo Base.xlsx!Destino!F54C12:F54C21</vt:lpstr>
      <vt:lpstr>C:\Users\Claudia\Documentos\Estadísticas\Exportaciones Intelvid\Archivos base\Exportaciones - Archivo Base.xlsx!Segmento sobre 50!F17C13:F17C22</vt:lpstr>
      <vt:lpstr>C:\Users\Claudia\Documentos\Estadísticas\Exportaciones Intelvid\Archivos base\Exportaciones - Archivo Base.xlsx!Segmento sobre 50!F39C13:F39C22</vt:lpstr>
      <vt:lpstr>C:\Users\Claudia\Documentos\Estadísticas\Exportaciones Intelvid\Archivos base\Exportaciones - Archivo Base.xlsx!Segmento sobre 50!F59C13:F59C22</vt:lpstr>
      <vt:lpstr>EXPORTACIONES Febrero 2025</vt:lpstr>
      <vt:lpstr>Presentación de PowerPoint</vt:lpstr>
      <vt:lpstr>RESUMEN Febrero 2025</vt:lpstr>
      <vt:lpstr>Exportaciones de vino embotellado</vt:lpstr>
      <vt:lpstr>Exportaciones por segmento de precios</vt:lpstr>
      <vt:lpstr>Precio promedio exportaciones</vt:lpstr>
      <vt:lpstr>Principales destinos vino embotellado</vt:lpstr>
      <vt:lpstr>Principales destinos de vinos sobre US$50/caja</vt:lpstr>
      <vt:lpstr>Tipo de Cambio Principales mercados respecto al peso chileno</vt:lpstr>
      <vt:lpstr>Tipo de Cambio Multilateral del Vino (TCMV)</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María Paz Arzola</dc:creator>
  <cp:lastModifiedBy>Claudia Carbonell</cp:lastModifiedBy>
  <cp:revision>5260</cp:revision>
  <cp:lastPrinted>2020-12-03T17:38:58Z</cp:lastPrinted>
  <dcterms:created xsi:type="dcterms:W3CDTF">2016-07-14T17:17:48Z</dcterms:created>
  <dcterms:modified xsi:type="dcterms:W3CDTF">2025-04-01T19:48:03Z</dcterms:modified>
</cp:coreProperties>
</file>